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2" r:id="rId9"/>
    <p:sldId id="261" r:id="rId10"/>
    <p:sldId id="263" r:id="rId11"/>
    <p:sldId id="264" r:id="rId12"/>
    <p:sldId id="268" r:id="rId13"/>
    <p:sldId id="269" r:id="rId14"/>
    <p:sldId id="266" r:id="rId15"/>
    <p:sldId id="26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FDF81-7080-4259-AF69-A8E1875F87B9}" v="161" dt="2022-04-14T08:51:27.077"/>
    <p1510:client id="{8AB5C92D-A9AC-4017-85D4-8DAEF38CDBDF}" v="35" vWet="39" dt="2022-04-14T08:31:35.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84885" autoAdjust="0"/>
  </p:normalViewPr>
  <p:slideViewPr>
    <p:cSldViewPr snapToGrid="0">
      <p:cViewPr varScale="1">
        <p:scale>
          <a:sx n="80" d="100"/>
          <a:sy n="80"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0D8CC-9DEB-4E05-AF12-68CB9F0D95D8}"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02699-EAB7-4231-AD2B-177E77C1959E}" type="slidenum">
              <a:rPr lang="en-GB" smtClean="0"/>
              <a:t>‹#›</a:t>
            </a:fld>
            <a:endParaRPr lang="en-GB"/>
          </a:p>
        </p:txBody>
      </p:sp>
    </p:spTree>
    <p:extLst>
      <p:ext uri="{BB962C8B-B14F-4D97-AF65-F5344CB8AC3E}">
        <p14:creationId xmlns:p14="http://schemas.microsoft.com/office/powerpoint/2010/main" val="219273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02699-EAB7-4231-AD2B-177E77C1959E}" type="slidenum">
              <a:rPr lang="en-GB" smtClean="0"/>
              <a:t>2</a:t>
            </a:fld>
            <a:endParaRPr lang="en-GB"/>
          </a:p>
        </p:txBody>
      </p:sp>
    </p:spTree>
    <p:extLst>
      <p:ext uri="{BB962C8B-B14F-4D97-AF65-F5344CB8AC3E}">
        <p14:creationId xmlns:p14="http://schemas.microsoft.com/office/powerpoint/2010/main" val="105369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02699-EAB7-4231-AD2B-177E77C1959E}" type="slidenum">
              <a:rPr lang="en-GB" smtClean="0"/>
              <a:t>11</a:t>
            </a:fld>
            <a:endParaRPr lang="en-GB"/>
          </a:p>
        </p:txBody>
      </p:sp>
    </p:spTree>
    <p:extLst>
      <p:ext uri="{BB962C8B-B14F-4D97-AF65-F5344CB8AC3E}">
        <p14:creationId xmlns:p14="http://schemas.microsoft.com/office/powerpoint/2010/main" val="95020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Teenage years do not last forever, don’t ruin your relationship over a few years, things will get better. </a:t>
            </a:r>
          </a:p>
        </p:txBody>
      </p:sp>
      <p:sp>
        <p:nvSpPr>
          <p:cNvPr id="4" name="Slide Number Placeholder 3"/>
          <p:cNvSpPr>
            <a:spLocks noGrp="1"/>
          </p:cNvSpPr>
          <p:nvPr>
            <p:ph type="sldNum" sz="quarter" idx="5"/>
          </p:nvPr>
        </p:nvSpPr>
        <p:spPr/>
        <p:txBody>
          <a:bodyPr/>
          <a:lstStyle/>
          <a:p>
            <a:fld id="{5CA02699-EAB7-4231-AD2B-177E77C1959E}" type="slidenum">
              <a:rPr lang="en-GB" smtClean="0"/>
              <a:t>12</a:t>
            </a:fld>
            <a:endParaRPr lang="en-GB"/>
          </a:p>
        </p:txBody>
      </p:sp>
    </p:spTree>
    <p:extLst>
      <p:ext uri="{BB962C8B-B14F-4D97-AF65-F5344CB8AC3E}">
        <p14:creationId xmlns:p14="http://schemas.microsoft.com/office/powerpoint/2010/main" val="297030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amygdala develops sooner than the pre frontal cortex meaning teenagers take risks without thinking of the consequences. Fight or flight mode. </a:t>
            </a:r>
          </a:p>
        </p:txBody>
      </p:sp>
      <p:sp>
        <p:nvSpPr>
          <p:cNvPr id="4" name="Slide Number Placeholder 3"/>
          <p:cNvSpPr>
            <a:spLocks noGrp="1"/>
          </p:cNvSpPr>
          <p:nvPr>
            <p:ph type="sldNum" sz="quarter" idx="5"/>
          </p:nvPr>
        </p:nvSpPr>
        <p:spPr/>
        <p:txBody>
          <a:bodyPr/>
          <a:lstStyle/>
          <a:p>
            <a:fld id="{5CA02699-EAB7-4231-AD2B-177E77C1959E}" type="slidenum">
              <a:rPr lang="en-GB" smtClean="0"/>
              <a:t>3</a:t>
            </a:fld>
            <a:endParaRPr lang="en-GB"/>
          </a:p>
        </p:txBody>
      </p:sp>
    </p:spTree>
    <p:extLst>
      <p:ext uri="{BB962C8B-B14F-4D97-AF65-F5344CB8AC3E}">
        <p14:creationId xmlns:p14="http://schemas.microsoft.com/office/powerpoint/2010/main" val="252641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02699-EAB7-4231-AD2B-177E77C1959E}" type="slidenum">
              <a:rPr lang="en-GB" smtClean="0"/>
              <a:t>4</a:t>
            </a:fld>
            <a:endParaRPr lang="en-GB"/>
          </a:p>
        </p:txBody>
      </p:sp>
    </p:spTree>
    <p:extLst>
      <p:ext uri="{BB962C8B-B14F-4D97-AF65-F5344CB8AC3E}">
        <p14:creationId xmlns:p14="http://schemas.microsoft.com/office/powerpoint/2010/main" val="33634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some of these common worries, when dealing with these issues there are different ways of parenting. </a:t>
            </a:r>
          </a:p>
          <a:p>
            <a:r>
              <a:rPr lang="en-GB" dirty="0"/>
              <a:t>How do we keep the balance of love, warmth but also safety and protection? Authoritative parents provide structure and support of the ‘</a:t>
            </a:r>
            <a:r>
              <a:rPr lang="en-GB" i="1" dirty="0"/>
              <a:t>trainee adult’. </a:t>
            </a:r>
            <a:r>
              <a:rPr lang="en-GB" i="0" dirty="0"/>
              <a:t>Parents need to allow adolescents to make age approve choices and to experience decision making, learning from their own mistakes. You still need to be there to support them, you matter even when it doesn't seem that way. They still need and look for boundaries even though they often will test them. </a:t>
            </a:r>
          </a:p>
          <a:p>
            <a:endParaRPr lang="en-GB" dirty="0"/>
          </a:p>
        </p:txBody>
      </p:sp>
      <p:sp>
        <p:nvSpPr>
          <p:cNvPr id="4" name="Slide Number Placeholder 3"/>
          <p:cNvSpPr>
            <a:spLocks noGrp="1"/>
          </p:cNvSpPr>
          <p:nvPr>
            <p:ph type="sldNum" sz="quarter" idx="5"/>
          </p:nvPr>
        </p:nvSpPr>
        <p:spPr/>
        <p:txBody>
          <a:bodyPr/>
          <a:lstStyle/>
          <a:p>
            <a:fld id="{5CA02699-EAB7-4231-AD2B-177E77C1959E}" type="slidenum">
              <a:rPr lang="en-GB" smtClean="0"/>
              <a:t>5</a:t>
            </a:fld>
            <a:endParaRPr lang="en-GB"/>
          </a:p>
        </p:txBody>
      </p:sp>
    </p:spTree>
    <p:extLst>
      <p:ext uri="{BB962C8B-B14F-4D97-AF65-F5344CB8AC3E}">
        <p14:creationId xmlns:p14="http://schemas.microsoft.com/office/powerpoint/2010/main" val="40098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Communication is a two way thing, 70% is body language </a:t>
            </a:r>
          </a:p>
          <a:p>
            <a:r>
              <a:rPr lang="en-GB" dirty="0"/>
              <a:t>it is a skill that has to be learnt, 14/15 year olds only have 75 % of the vocabulary adults have  </a:t>
            </a:r>
          </a:p>
          <a:p>
            <a:r>
              <a:rPr lang="en-GB" dirty="0"/>
              <a:t>Having 75% of the vocab of adults leads to frustration when trying to verbally express themselves, ending often in  outbursts of emotion, crying, lashing out, throwing things, slamming doors, breaking items, shouting). Fight or flight response in these difficult situations. Leading to embarrassment.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communicating avoid using sarcasm, even when your teen does something you would normally have to ask 10 times! Make sure you use an appropriate tone and think about the environment when having a conversation. Face to face can sometimes feel intimidating, try going for a walk, cooking or drawing, this can feel less intimating without eye contact leading to a more open conversation. Mutual respect is very important, how they are treated will shape the adults they become. Being able to communicate their feelings and opinions even if they differ from yours is important, being respectful of these will build on your relationship. </a:t>
            </a:r>
          </a:p>
          <a:p>
            <a:endParaRPr lang="en-GB" dirty="0"/>
          </a:p>
        </p:txBody>
      </p:sp>
      <p:sp>
        <p:nvSpPr>
          <p:cNvPr id="4" name="Slide Number Placeholder 3"/>
          <p:cNvSpPr>
            <a:spLocks noGrp="1"/>
          </p:cNvSpPr>
          <p:nvPr>
            <p:ph type="sldNum" sz="quarter" idx="5"/>
          </p:nvPr>
        </p:nvSpPr>
        <p:spPr/>
        <p:txBody>
          <a:bodyPr/>
          <a:lstStyle/>
          <a:p>
            <a:fld id="{5CA02699-EAB7-4231-AD2B-177E77C1959E}" type="slidenum">
              <a:rPr lang="en-GB" smtClean="0"/>
              <a:t>6</a:t>
            </a:fld>
            <a:endParaRPr lang="en-GB"/>
          </a:p>
        </p:txBody>
      </p:sp>
    </p:spTree>
    <p:extLst>
      <p:ext uri="{BB962C8B-B14F-4D97-AF65-F5344CB8AC3E}">
        <p14:creationId xmlns:p14="http://schemas.microsoft.com/office/powerpoint/2010/main" val="320708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different response types. Submissive, “ I’ll clean up your mess, its okay, ill watch Eastenders later”.  Not having boundaries, powerless adult. </a:t>
            </a:r>
          </a:p>
          <a:p>
            <a:endParaRPr lang="en-GB" dirty="0"/>
          </a:p>
          <a:p>
            <a:r>
              <a:rPr lang="en-GB" dirty="0"/>
              <a:t>Passive aggressive “Don’t mind me, I’ll clear up all your mess again but I might not bother making you any tea later”. Manipulative, sarcastic, may lead to an argument or returned aggression. </a:t>
            </a:r>
          </a:p>
          <a:p>
            <a:endParaRPr lang="en-GB" dirty="0"/>
          </a:p>
          <a:p>
            <a:r>
              <a:rPr lang="en-GB" dirty="0"/>
              <a:t>Aggressive “You’ve left a mess yet again. You’re so lazy and selfish. Why do you always leave it for everyone else to do? That’s enough – you can sort your own tea I tonight!” Blaming messages, power struggle. Often leading again to returned aggression. These situations are difficult, when you are having to constantly ask your teen to do something is gets frustrating. Using aggressive statements will not lead to change, only to mirrored behaviour and attitude. </a:t>
            </a:r>
          </a:p>
        </p:txBody>
      </p:sp>
      <p:sp>
        <p:nvSpPr>
          <p:cNvPr id="4" name="Slide Number Placeholder 3"/>
          <p:cNvSpPr>
            <a:spLocks noGrp="1"/>
          </p:cNvSpPr>
          <p:nvPr>
            <p:ph type="sldNum" sz="quarter" idx="5"/>
          </p:nvPr>
        </p:nvSpPr>
        <p:spPr/>
        <p:txBody>
          <a:bodyPr/>
          <a:lstStyle/>
          <a:p>
            <a:fld id="{5CA02699-EAB7-4231-AD2B-177E77C1959E}" type="slidenum">
              <a:rPr lang="en-GB" smtClean="0"/>
              <a:t>7</a:t>
            </a:fld>
            <a:endParaRPr lang="en-GB"/>
          </a:p>
        </p:txBody>
      </p:sp>
    </p:spTree>
    <p:extLst>
      <p:ext uri="{BB962C8B-B14F-4D97-AF65-F5344CB8AC3E}">
        <p14:creationId xmlns:p14="http://schemas.microsoft.com/office/powerpoint/2010/main" val="280249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looking at a way to deal with these situations affectively we could try using I statements </a:t>
            </a:r>
          </a:p>
          <a:p>
            <a:endParaRPr lang="en-GB" dirty="0"/>
          </a:p>
          <a:p>
            <a:r>
              <a:rPr lang="en-GB" dirty="0"/>
              <a:t>Using aggressive statements and tones leads to increase stress and often returned aggression from the young person. Avoiding the word “YOU” when communicating about something that the teen has done will make them feel less blamed. Instead using an assertive tone and wording with the word “I” allows the teens to see how things make you feel. Triggering empathy. When faced with a clam assertive manor it is less liking for them to return with aggression.  </a:t>
            </a:r>
          </a:p>
        </p:txBody>
      </p:sp>
      <p:sp>
        <p:nvSpPr>
          <p:cNvPr id="4" name="Slide Number Placeholder 3"/>
          <p:cNvSpPr>
            <a:spLocks noGrp="1"/>
          </p:cNvSpPr>
          <p:nvPr>
            <p:ph type="sldNum" sz="quarter" idx="5"/>
          </p:nvPr>
        </p:nvSpPr>
        <p:spPr/>
        <p:txBody>
          <a:bodyPr/>
          <a:lstStyle/>
          <a:p>
            <a:fld id="{5CA02699-EAB7-4231-AD2B-177E77C1959E}" type="slidenum">
              <a:rPr lang="en-GB" smtClean="0"/>
              <a:t>8</a:t>
            </a:fld>
            <a:endParaRPr lang="en-GB"/>
          </a:p>
        </p:txBody>
      </p:sp>
    </p:spTree>
    <p:extLst>
      <p:ext uri="{BB962C8B-B14F-4D97-AF65-F5344CB8AC3E}">
        <p14:creationId xmlns:p14="http://schemas.microsoft.com/office/powerpoint/2010/main" val="91653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Praise is important. </a:t>
            </a:r>
            <a:r>
              <a:rPr lang="en-GB" sz="1200" b="1" dirty="0">
                <a:solidFill>
                  <a:srgbClr val="00B050"/>
                </a:solidFill>
              </a:rPr>
              <a:t>What we pay more attention to is what we get more of!</a:t>
            </a:r>
            <a:endParaRPr lang="en-GB" b="1" dirty="0">
              <a:solidFill>
                <a:srgbClr val="00B050"/>
              </a:solidFill>
            </a:endParaRPr>
          </a:p>
          <a:p>
            <a:pPr>
              <a:lnSpc>
                <a:spcPct val="160000"/>
              </a:lnSpc>
            </a:pPr>
            <a:r>
              <a:rPr lang="en-GB" sz="1200" dirty="0"/>
              <a:t>Punishment only represses behaviour it does not lead to change</a:t>
            </a:r>
          </a:p>
          <a:p>
            <a:pPr>
              <a:lnSpc>
                <a:spcPct val="160000"/>
              </a:lnSpc>
            </a:pPr>
            <a:r>
              <a:rPr lang="en-GB" sz="1200" dirty="0"/>
              <a:t> Reward and positive attention on the other hand leads to altered behaviour. Praise even the small things, showing interest and attention to actions and behaviours that are positive will drive change. </a:t>
            </a:r>
          </a:p>
          <a:p>
            <a:pPr>
              <a:lnSpc>
                <a:spcPct val="160000"/>
              </a:lnSpc>
            </a:pPr>
            <a:endParaRPr lang="en-GB" sz="1200" dirty="0"/>
          </a:p>
          <a:p>
            <a:pPr>
              <a:lnSpc>
                <a:spcPct val="160000"/>
              </a:lnSpc>
            </a:pPr>
            <a:r>
              <a:rPr lang="en-GB" sz="1200" dirty="0"/>
              <a:t>Obviously there are times where consequences are needed. Respectfully talking these through with your teen, explaining why these are in place allows for learning, learning from mistakes rather than approaching aggression and power which would result in the mirrored behaviour. </a:t>
            </a:r>
          </a:p>
          <a:p>
            <a:endParaRPr lang="en-GB" dirty="0"/>
          </a:p>
        </p:txBody>
      </p:sp>
      <p:sp>
        <p:nvSpPr>
          <p:cNvPr id="4" name="Slide Number Placeholder 3"/>
          <p:cNvSpPr>
            <a:spLocks noGrp="1"/>
          </p:cNvSpPr>
          <p:nvPr>
            <p:ph type="sldNum" sz="quarter" idx="5"/>
          </p:nvPr>
        </p:nvSpPr>
        <p:spPr/>
        <p:txBody>
          <a:bodyPr/>
          <a:lstStyle/>
          <a:p>
            <a:fld id="{5CA02699-EAB7-4231-AD2B-177E77C1959E}" type="slidenum">
              <a:rPr lang="en-GB" smtClean="0"/>
              <a:t>9</a:t>
            </a:fld>
            <a:endParaRPr lang="en-GB"/>
          </a:p>
        </p:txBody>
      </p:sp>
    </p:spTree>
    <p:extLst>
      <p:ext uri="{BB962C8B-B14F-4D97-AF65-F5344CB8AC3E}">
        <p14:creationId xmlns:p14="http://schemas.microsoft.com/office/powerpoint/2010/main" val="82894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Boundaries and rules are needed to keep us safe</a:t>
            </a:r>
          </a:p>
          <a:p>
            <a:pPr>
              <a:lnSpc>
                <a:spcPct val="150000"/>
              </a:lnSpc>
            </a:pPr>
            <a:r>
              <a:rPr lang="en-GB" dirty="0"/>
              <a:t>Have a discussion so that your teen feels included rather than being told what to</a:t>
            </a:r>
          </a:p>
          <a:p>
            <a:pPr>
              <a:lnSpc>
                <a:spcPct val="150000"/>
              </a:lnSpc>
            </a:pPr>
            <a:r>
              <a:rPr lang="en-GB" dirty="0"/>
              <a:t>Mutual respect is very important, how they are treated will shape the adults they become.</a:t>
            </a:r>
          </a:p>
          <a:p>
            <a:pPr>
              <a:lnSpc>
                <a:spcPct val="150000"/>
              </a:lnSpc>
            </a:pPr>
            <a:r>
              <a:rPr lang="en-GB" dirty="0"/>
              <a:t>Getting the power balance right. Even though ultimately the adult is in charge, allowing the teen to be involved in setting the rules and boundaries</a:t>
            </a:r>
          </a:p>
          <a:p>
            <a:endParaRPr lang="en-GB" dirty="0"/>
          </a:p>
          <a:p>
            <a:r>
              <a:rPr lang="en-GB" dirty="0"/>
              <a:t>If you are aiming a rule towards your teen, saying it in a way that is less obvious. </a:t>
            </a:r>
            <a:r>
              <a:rPr lang="en-GB" dirty="0" err="1"/>
              <a:t>E.g</a:t>
            </a:r>
            <a:r>
              <a:rPr lang="en-GB" dirty="0"/>
              <a:t>, “We all must put our washing into the washing basket to make sure it can be washed”</a:t>
            </a:r>
          </a:p>
          <a:p>
            <a:endParaRPr lang="en-GB" dirty="0"/>
          </a:p>
          <a:p>
            <a:r>
              <a:rPr lang="en-GB" dirty="0"/>
              <a:t>Often families find writing and all signing the rules together affective</a:t>
            </a:r>
          </a:p>
        </p:txBody>
      </p:sp>
      <p:sp>
        <p:nvSpPr>
          <p:cNvPr id="4" name="Slide Number Placeholder 3"/>
          <p:cNvSpPr>
            <a:spLocks noGrp="1"/>
          </p:cNvSpPr>
          <p:nvPr>
            <p:ph type="sldNum" sz="quarter" idx="5"/>
          </p:nvPr>
        </p:nvSpPr>
        <p:spPr/>
        <p:txBody>
          <a:bodyPr/>
          <a:lstStyle/>
          <a:p>
            <a:fld id="{5CA02699-EAB7-4231-AD2B-177E77C1959E}" type="slidenum">
              <a:rPr lang="en-GB" smtClean="0"/>
              <a:t>10</a:t>
            </a:fld>
            <a:endParaRPr lang="en-GB"/>
          </a:p>
        </p:txBody>
      </p:sp>
    </p:spTree>
    <p:extLst>
      <p:ext uri="{BB962C8B-B14F-4D97-AF65-F5344CB8AC3E}">
        <p14:creationId xmlns:p14="http://schemas.microsoft.com/office/powerpoint/2010/main" val="28324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0DEA-72E0-4927-817D-1DABFE74B0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DA14C7-E8D2-44B5-BD8E-AB3B6F1C2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A55A67-2C37-4101-9F29-6F3A1ABBEC50}"/>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5" name="Footer Placeholder 4">
            <a:extLst>
              <a:ext uri="{FF2B5EF4-FFF2-40B4-BE49-F238E27FC236}">
                <a16:creationId xmlns:a16="http://schemas.microsoft.com/office/drawing/2014/main" id="{00F6E97A-9DF4-4E53-9F1F-B9C007E35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CAF9A9-0010-4D2A-AB04-DAE0BB30B9A5}"/>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50444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3AF5-89BA-4D33-B9D9-13DAE53628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5D89D-7768-44C8-A195-2331F924D8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52A5C3-3737-469D-B9DC-EC68F32C0676}"/>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5" name="Footer Placeholder 4">
            <a:extLst>
              <a:ext uri="{FF2B5EF4-FFF2-40B4-BE49-F238E27FC236}">
                <a16:creationId xmlns:a16="http://schemas.microsoft.com/office/drawing/2014/main" id="{D58F4A8D-E8AD-43A5-B639-3908F6269F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2ACBBB-9FE6-4799-94C4-0C4675E11A14}"/>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43660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BA9A8-78E7-406C-BF3B-2150696951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4ABDA8-CF07-4AEB-9627-E406AC7693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0A5C88-9467-46FC-9BD7-77D704D18A72}"/>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5" name="Footer Placeholder 4">
            <a:extLst>
              <a:ext uri="{FF2B5EF4-FFF2-40B4-BE49-F238E27FC236}">
                <a16:creationId xmlns:a16="http://schemas.microsoft.com/office/drawing/2014/main" id="{47207760-150D-4451-A033-F9D4CE231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C64EC-57B0-49AE-8518-954CA2561FF8}"/>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381692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84D2-E605-4BF0-B9F3-9A61CCC1E1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3E625-8BF7-49AD-81BB-2078D2F5F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712B1-2A5E-431E-B4FC-57D12149FFBC}"/>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5" name="Footer Placeholder 4">
            <a:extLst>
              <a:ext uri="{FF2B5EF4-FFF2-40B4-BE49-F238E27FC236}">
                <a16:creationId xmlns:a16="http://schemas.microsoft.com/office/drawing/2014/main" id="{866F92EA-DC5A-4EAF-94DB-7F8A3EE579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326E8C-5910-4599-B929-328D29CDE1AB}"/>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174873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8DD7-E4CA-4FF1-8FC9-2233A5D47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6DE342-AC3A-4F55-8130-912B7B3E0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9AE7E-D150-4712-9D39-211DE26A8513}"/>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5" name="Footer Placeholder 4">
            <a:extLst>
              <a:ext uri="{FF2B5EF4-FFF2-40B4-BE49-F238E27FC236}">
                <a16:creationId xmlns:a16="http://schemas.microsoft.com/office/drawing/2014/main" id="{3A548A59-22DA-4BFA-A16A-77EBBFE7E8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1D602-9C26-4B11-AF44-B5DC17F40FBB}"/>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281973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B4AC-BCBF-4A60-9FED-FF489C4529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A6F56B-84C2-4688-B68F-D3C4AA427A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B7AE4B-CA7D-4915-B581-68482A58D5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3EFBD1-4DDD-41FD-84F7-335C0FF05F08}"/>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6" name="Footer Placeholder 5">
            <a:extLst>
              <a:ext uri="{FF2B5EF4-FFF2-40B4-BE49-F238E27FC236}">
                <a16:creationId xmlns:a16="http://schemas.microsoft.com/office/drawing/2014/main" id="{5F9EF6B7-350C-4F34-A9AF-E0A503715F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B121F9-F56F-4B60-A5EC-E459A8E59ACD}"/>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202856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7A42-12B6-4547-81FD-673D8EA30C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55095E-7A83-4D3C-8975-AE5F7DC21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25FBF0-7A3C-4DF6-84F9-3BE3051FB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01D98F-5DBA-4409-846D-DD5A0C98E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956AC-78C9-4E9C-9597-08A774DE1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DF9381-3BD8-4E7A-86B3-DC31A75F0D37}"/>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8" name="Footer Placeholder 7">
            <a:extLst>
              <a:ext uri="{FF2B5EF4-FFF2-40B4-BE49-F238E27FC236}">
                <a16:creationId xmlns:a16="http://schemas.microsoft.com/office/drawing/2014/main" id="{18F3C7D6-C591-40AC-BE85-31AE096A75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F1A1FD-6088-409F-9F94-4441D8574066}"/>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183473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5640-0DFE-4FF0-9074-5D2C8732E3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469918-EEEA-473A-A79F-E005637284FF}"/>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4" name="Footer Placeholder 3">
            <a:extLst>
              <a:ext uri="{FF2B5EF4-FFF2-40B4-BE49-F238E27FC236}">
                <a16:creationId xmlns:a16="http://schemas.microsoft.com/office/drawing/2014/main" id="{2804FFA1-7F47-40DD-9043-2309D0655C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9C2156-01FB-425F-B791-9ECC848D6B0A}"/>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93968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3B5D2-53D6-47E1-85FB-EB31CA49E34C}"/>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3" name="Footer Placeholder 2">
            <a:extLst>
              <a:ext uri="{FF2B5EF4-FFF2-40B4-BE49-F238E27FC236}">
                <a16:creationId xmlns:a16="http://schemas.microsoft.com/office/drawing/2014/main" id="{FC1010EE-088F-414C-8F63-68C930DE16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A21BC5-3121-45A6-B113-E135E9509A9C}"/>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51414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09F5-CD35-43E6-AC57-C9C9A546B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DD06AE-08CA-4022-B9F4-B5E23B537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33A79-3815-4934-AE60-1A1E7D71E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7D825-4580-42E3-952D-57AD7D1163FD}"/>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6" name="Footer Placeholder 5">
            <a:extLst>
              <a:ext uri="{FF2B5EF4-FFF2-40B4-BE49-F238E27FC236}">
                <a16:creationId xmlns:a16="http://schemas.microsoft.com/office/drawing/2014/main" id="{1F3E9296-39BA-46F5-AE1D-278D33D9F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099680-67AC-4545-BAC4-B51480997032}"/>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127476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CB55-5C21-4872-B467-FD5506ED8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D8CA89-EEAB-4B76-885C-3C87B4512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F90FC9-80A3-45D0-85BD-6BC6AF102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DE76D-60C5-40C7-82BF-26DDE3DDDC1B}"/>
              </a:ext>
            </a:extLst>
          </p:cNvPr>
          <p:cNvSpPr>
            <a:spLocks noGrp="1"/>
          </p:cNvSpPr>
          <p:nvPr>
            <p:ph type="dt" sz="half" idx="10"/>
          </p:nvPr>
        </p:nvSpPr>
        <p:spPr/>
        <p:txBody>
          <a:bodyPr/>
          <a:lstStyle/>
          <a:p>
            <a:fld id="{204B0843-4EB2-4459-96F7-06F6A1A587A3}" type="datetimeFigureOut">
              <a:rPr lang="en-GB" smtClean="0"/>
              <a:t>05/05/2022</a:t>
            </a:fld>
            <a:endParaRPr lang="en-GB"/>
          </a:p>
        </p:txBody>
      </p:sp>
      <p:sp>
        <p:nvSpPr>
          <p:cNvPr id="6" name="Footer Placeholder 5">
            <a:extLst>
              <a:ext uri="{FF2B5EF4-FFF2-40B4-BE49-F238E27FC236}">
                <a16:creationId xmlns:a16="http://schemas.microsoft.com/office/drawing/2014/main" id="{E29B4943-8D11-49F0-8B40-F6C4E3EE2E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4521A-E3EF-4653-8991-AE30172440DC}"/>
              </a:ext>
            </a:extLst>
          </p:cNvPr>
          <p:cNvSpPr>
            <a:spLocks noGrp="1"/>
          </p:cNvSpPr>
          <p:nvPr>
            <p:ph type="sldNum" sz="quarter" idx="12"/>
          </p:nvPr>
        </p:nvSpPr>
        <p:spPr/>
        <p:txBody>
          <a:bodyPr/>
          <a:lstStyle/>
          <a:p>
            <a:fld id="{74375E34-011C-402D-8879-13AFEF723130}" type="slidenum">
              <a:rPr lang="en-GB" smtClean="0"/>
              <a:t>‹#›</a:t>
            </a:fld>
            <a:endParaRPr lang="en-GB"/>
          </a:p>
        </p:txBody>
      </p:sp>
    </p:spTree>
    <p:extLst>
      <p:ext uri="{BB962C8B-B14F-4D97-AF65-F5344CB8AC3E}">
        <p14:creationId xmlns:p14="http://schemas.microsoft.com/office/powerpoint/2010/main" val="295056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A97CD-BE2A-457E-ACF5-5FBF6C67C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24E16-088C-473F-A4F0-2CF97B57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E9036-A0FC-4003-B125-72D8A84BA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B0843-4EB2-4459-96F7-06F6A1A587A3}" type="datetimeFigureOut">
              <a:rPr lang="en-GB" smtClean="0"/>
              <a:t>05/05/2022</a:t>
            </a:fld>
            <a:endParaRPr lang="en-GB"/>
          </a:p>
        </p:txBody>
      </p:sp>
      <p:sp>
        <p:nvSpPr>
          <p:cNvPr id="5" name="Footer Placeholder 4">
            <a:extLst>
              <a:ext uri="{FF2B5EF4-FFF2-40B4-BE49-F238E27FC236}">
                <a16:creationId xmlns:a16="http://schemas.microsoft.com/office/drawing/2014/main" id="{536B59ED-68CE-4A5D-A9EE-71207B790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C5BCA2-348A-4DB9-BB53-ECA81D2B7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5E34-011C-402D-8879-13AFEF723130}" type="slidenum">
              <a:rPr lang="en-GB" smtClean="0"/>
              <a:t>‹#›</a:t>
            </a:fld>
            <a:endParaRPr lang="en-GB"/>
          </a:p>
        </p:txBody>
      </p:sp>
    </p:spTree>
    <p:extLst>
      <p:ext uri="{BB962C8B-B14F-4D97-AF65-F5344CB8AC3E}">
        <p14:creationId xmlns:p14="http://schemas.microsoft.com/office/powerpoint/2010/main" val="242173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MhunB9w2A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A794E22-569D-44E3-AD32-B87CC337EAE6}"/>
              </a:ext>
            </a:extLst>
          </p:cNvPr>
          <p:cNvSpPr>
            <a:spLocks noGrp="1"/>
          </p:cNvSpPr>
          <p:nvPr>
            <p:ph type="ctrTitle"/>
          </p:nvPr>
        </p:nvSpPr>
        <p:spPr>
          <a:xfrm>
            <a:off x="3234959" y="1599201"/>
            <a:ext cx="5782716" cy="4041407"/>
          </a:xfrm>
          <a:noFill/>
        </p:spPr>
        <p:txBody>
          <a:bodyPr anchor="ctr">
            <a:normAutofit fontScale="90000"/>
          </a:bodyPr>
          <a:lstStyle/>
          <a:p>
            <a:r>
              <a:rPr lang="en-GB" sz="5400" dirty="0">
                <a:solidFill>
                  <a:srgbClr val="080808"/>
                </a:solidFill>
              </a:rPr>
              <a:t/>
            </a:r>
            <a:br>
              <a:rPr lang="en-GB" sz="5400" dirty="0">
                <a:solidFill>
                  <a:srgbClr val="080808"/>
                </a:solidFill>
              </a:rPr>
            </a:br>
            <a:r>
              <a:rPr lang="en-GB" sz="5400" b="1" dirty="0">
                <a:solidFill>
                  <a:srgbClr val="080808"/>
                </a:solidFill>
              </a:rPr>
              <a:t>Teenage Behaviour</a:t>
            </a:r>
            <a:br>
              <a:rPr lang="en-GB" sz="5400" b="1" dirty="0">
                <a:solidFill>
                  <a:srgbClr val="080808"/>
                </a:solidFill>
              </a:rPr>
            </a:br>
            <a:r>
              <a:rPr lang="en-GB" b="1" dirty="0">
                <a:solidFill>
                  <a:srgbClr val="080808"/>
                </a:solidFill>
              </a:rPr>
              <a:t/>
            </a:r>
            <a:br>
              <a:rPr lang="en-GB" b="1" dirty="0">
                <a:solidFill>
                  <a:srgbClr val="080808"/>
                </a:solidFill>
              </a:rPr>
            </a:br>
            <a:r>
              <a:rPr lang="en-GB" sz="3600" b="1" dirty="0">
                <a:solidFill>
                  <a:srgbClr val="080808"/>
                </a:solidFill>
              </a:rPr>
              <a:t>Marie, Sarah and Georja  </a:t>
            </a:r>
            <a:br>
              <a:rPr lang="en-GB" sz="3600" b="1" dirty="0">
                <a:solidFill>
                  <a:srgbClr val="080808"/>
                </a:solidFill>
              </a:rPr>
            </a:br>
            <a:r>
              <a:rPr lang="en-GB" sz="3600" b="1" dirty="0">
                <a:solidFill>
                  <a:srgbClr val="080808"/>
                </a:solidFill>
              </a:rPr>
              <a:t>Outreach workers </a:t>
            </a:r>
            <a:br>
              <a:rPr lang="en-GB" sz="3600" b="1" dirty="0">
                <a:solidFill>
                  <a:srgbClr val="080808"/>
                </a:solidFill>
              </a:rPr>
            </a:br>
            <a:r>
              <a:rPr lang="en-GB" sz="3600" b="1" dirty="0">
                <a:solidFill>
                  <a:srgbClr val="080808"/>
                </a:solidFill>
              </a:rPr>
              <a:t>Dearne Family Centre</a:t>
            </a:r>
            <a:r>
              <a:rPr lang="en-GB" sz="5400" b="1" dirty="0">
                <a:solidFill>
                  <a:srgbClr val="080808"/>
                </a:solidFill>
              </a:rPr>
              <a:t/>
            </a:r>
            <a:br>
              <a:rPr lang="en-GB" sz="5400" b="1" dirty="0">
                <a:solidFill>
                  <a:srgbClr val="080808"/>
                </a:solidFill>
              </a:rPr>
            </a:br>
            <a:r>
              <a:rPr lang="en-GB" sz="5400" b="1" dirty="0">
                <a:solidFill>
                  <a:srgbClr val="080808"/>
                </a:solidFill>
              </a:rPr>
              <a:t>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32517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E6E2E-9EAE-435C-9461-6DD625289CA4}"/>
              </a:ext>
            </a:extLst>
          </p:cNvPr>
          <p:cNvSpPr>
            <a:spLocks noGrp="1"/>
          </p:cNvSpPr>
          <p:nvPr>
            <p:ph type="title"/>
          </p:nvPr>
        </p:nvSpPr>
        <p:spPr>
          <a:xfrm>
            <a:off x="643467" y="321734"/>
            <a:ext cx="10905066" cy="1135737"/>
          </a:xfrm>
        </p:spPr>
        <p:txBody>
          <a:bodyPr>
            <a:normAutofit/>
          </a:bodyPr>
          <a:lstStyle/>
          <a:p>
            <a:pPr algn="ctr"/>
            <a:r>
              <a:rPr lang="en-GB" sz="3600" b="1" u="sng" dirty="0">
                <a:latin typeface="+mn-lt"/>
              </a:rPr>
              <a:t>Boundaries and rules</a:t>
            </a:r>
          </a:p>
        </p:txBody>
      </p:sp>
      <p:sp>
        <p:nvSpPr>
          <p:cNvPr id="3" name="Content Placeholder 2">
            <a:extLst>
              <a:ext uri="{FF2B5EF4-FFF2-40B4-BE49-F238E27FC236}">
                <a16:creationId xmlns:a16="http://schemas.microsoft.com/office/drawing/2014/main" id="{E98D7118-D584-4F23-AFD0-EFC0401162DC}"/>
              </a:ext>
            </a:extLst>
          </p:cNvPr>
          <p:cNvSpPr>
            <a:spLocks noGrp="1"/>
          </p:cNvSpPr>
          <p:nvPr>
            <p:ph idx="1"/>
          </p:nvPr>
        </p:nvSpPr>
        <p:spPr>
          <a:xfrm>
            <a:off x="670705" y="1487886"/>
            <a:ext cx="10905066" cy="4393982"/>
          </a:xfrm>
        </p:spPr>
        <p:txBody>
          <a:bodyPr>
            <a:normAutofit/>
          </a:bodyPr>
          <a:lstStyle/>
          <a:p>
            <a:pPr>
              <a:lnSpc>
                <a:spcPct val="150000"/>
              </a:lnSpc>
            </a:pPr>
            <a:r>
              <a:rPr lang="en-GB" b="1" dirty="0"/>
              <a:t>Boundaries and rules are needed to keep us safe.</a:t>
            </a:r>
          </a:p>
          <a:p>
            <a:pPr>
              <a:lnSpc>
                <a:spcPct val="150000"/>
              </a:lnSpc>
            </a:pPr>
            <a:r>
              <a:rPr lang="en-GB" b="1" dirty="0"/>
              <a:t>Have a discussion so that your teen feels included rather than being told what to do! </a:t>
            </a:r>
          </a:p>
          <a:p>
            <a:pPr>
              <a:lnSpc>
                <a:spcPct val="150000"/>
              </a:lnSpc>
            </a:pPr>
            <a:r>
              <a:rPr lang="en-GB" b="1" dirty="0"/>
              <a:t>Getting the power balance right. Even though ultimately the adult is in charge, allowing the teen to be involved in setting the rules and boundaries.</a:t>
            </a:r>
          </a:p>
          <a:p>
            <a:endParaRPr lang="en-GB"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1523689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501722-B96A-4088-8BD0-001EA42FAAD1}"/>
              </a:ext>
            </a:extLst>
          </p:cNvPr>
          <p:cNvSpPr>
            <a:spLocks noGrp="1"/>
          </p:cNvSpPr>
          <p:nvPr>
            <p:ph idx="1"/>
          </p:nvPr>
        </p:nvSpPr>
        <p:spPr>
          <a:xfrm>
            <a:off x="597748" y="514794"/>
            <a:ext cx="4008384" cy="782733"/>
          </a:xfrm>
        </p:spPr>
        <p:txBody>
          <a:bodyPr>
            <a:normAutofit/>
          </a:bodyPr>
          <a:lstStyle/>
          <a:p>
            <a:pPr marL="0" indent="0">
              <a:buNone/>
            </a:pPr>
            <a:r>
              <a:rPr lang="en-GB" sz="2000" dirty="0">
                <a:hlinkClick r:id="rId3"/>
              </a:rPr>
              <a:t>https://www.youtube.com/watch?v=LMhunB9w2Aw</a:t>
            </a:r>
            <a:endParaRPr lang="en-GB" sz="2000" dirty="0"/>
          </a:p>
          <a:p>
            <a:endParaRPr lang="en-GB" sz="20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C1BF930E-6EA6-4BE2-AB97-10DD8D1C5AE9}"/>
              </a:ext>
            </a:extLst>
          </p:cNvPr>
          <p:cNvPicPr>
            <a:picLocks noChangeAspect="1"/>
          </p:cNvPicPr>
          <p:nvPr/>
        </p:nvPicPr>
        <p:blipFill rotWithShape="1">
          <a:blip r:embed="rId4"/>
          <a:srcRect l="5298" t="22927" r="40876" b="17000"/>
          <a:stretch/>
        </p:blipFill>
        <p:spPr>
          <a:xfrm>
            <a:off x="2384251" y="1184393"/>
            <a:ext cx="8559706" cy="537364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431964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83E79E-E231-4531-AEAF-BDDA522A8A8B}"/>
              </a:ext>
            </a:extLst>
          </p:cNvPr>
          <p:cNvSpPr>
            <a:spLocks noGrp="1"/>
          </p:cNvSpPr>
          <p:nvPr>
            <p:ph type="title"/>
          </p:nvPr>
        </p:nvSpPr>
        <p:spPr>
          <a:xfrm>
            <a:off x="1123260" y="70449"/>
            <a:ext cx="10905066" cy="1135737"/>
          </a:xfrm>
        </p:spPr>
        <p:txBody>
          <a:bodyPr>
            <a:normAutofit/>
          </a:bodyPr>
          <a:lstStyle/>
          <a:p>
            <a:pPr algn="ctr"/>
            <a:r>
              <a:rPr lang="en-GB" sz="3200" b="1" u="sng" dirty="0">
                <a:latin typeface="+mn-lt"/>
              </a:rPr>
              <a:t>Top Tips </a:t>
            </a:r>
          </a:p>
        </p:txBody>
      </p:sp>
      <p:sp>
        <p:nvSpPr>
          <p:cNvPr id="3" name="Content Placeholder 2">
            <a:extLst>
              <a:ext uri="{FF2B5EF4-FFF2-40B4-BE49-F238E27FC236}">
                <a16:creationId xmlns:a16="http://schemas.microsoft.com/office/drawing/2014/main" id="{16D3BD20-DFE5-4BC7-8BD8-8238A331209D}"/>
              </a:ext>
            </a:extLst>
          </p:cNvPr>
          <p:cNvSpPr>
            <a:spLocks noGrp="1"/>
          </p:cNvSpPr>
          <p:nvPr>
            <p:ph idx="1"/>
          </p:nvPr>
        </p:nvSpPr>
        <p:spPr>
          <a:xfrm>
            <a:off x="959585" y="1137744"/>
            <a:ext cx="10905066" cy="5582758"/>
          </a:xfrm>
        </p:spPr>
        <p:txBody>
          <a:bodyPr>
            <a:normAutofit lnSpcReduction="10000"/>
          </a:bodyPr>
          <a:lstStyle/>
          <a:p>
            <a:r>
              <a:rPr lang="en-GB" sz="2400" b="1" dirty="0"/>
              <a:t>You are important to your teen. </a:t>
            </a:r>
          </a:p>
          <a:p>
            <a:r>
              <a:rPr lang="en-GB" sz="2400" b="1" dirty="0"/>
              <a:t>Always look for positives. </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Remember your teenager is unique and appreciate their strengths.</a:t>
            </a: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Remember to listen.</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Encourage and be open to their views, whether about sport, TV programmes, music, current news, or events.</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Provide structure not too much, not too little.</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Keep some emotional distance – if they are angry, it is more about them than it is about you.</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You are probably doing a better job than you realise!</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Find some support for you.</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You are not alone!</a:t>
            </a:r>
          </a:p>
          <a:p>
            <a:endParaRPr lang="en-GB" sz="17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4583530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4D621A-5AFC-4272-91B8-A54113A5DEAD}"/>
              </a:ext>
            </a:extLst>
          </p:cNvPr>
          <p:cNvSpPr>
            <a:spLocks noGrp="1"/>
          </p:cNvSpPr>
          <p:nvPr>
            <p:ph idx="1"/>
          </p:nvPr>
        </p:nvSpPr>
        <p:spPr>
          <a:xfrm>
            <a:off x="1341409" y="1625895"/>
            <a:ext cx="7866759" cy="4656044"/>
          </a:xfrm>
        </p:spPr>
        <p:txBody>
          <a:bodyPr>
            <a:normAutofit/>
          </a:bodyPr>
          <a:lstStyle/>
          <a:p>
            <a:pPr marL="0" indent="0">
              <a:buNone/>
            </a:pPr>
            <a:r>
              <a:rPr lang="en-GB" sz="5400" dirty="0"/>
              <a:t>Any questions? </a:t>
            </a:r>
          </a:p>
        </p:txBody>
      </p:sp>
      <p:grpSp>
        <p:nvGrpSpPr>
          <p:cNvPr id="34"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8" name="Rectangle 2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A003BBDC-3E5A-4249-BEE9-F11B0FDD0EAB}"/>
              </a:ext>
            </a:extLst>
          </p:cNvPr>
          <p:cNvPicPr>
            <a:picLocks noChangeAspect="1"/>
          </p:cNvPicPr>
          <p:nvPr/>
        </p:nvPicPr>
        <p:blipFill>
          <a:blip r:embed="rId2"/>
          <a:stretch>
            <a:fillRect/>
          </a:stretch>
        </p:blipFill>
        <p:spPr>
          <a:xfrm>
            <a:off x="5409525" y="1935308"/>
            <a:ext cx="6296119" cy="4189782"/>
          </a:xfrm>
          <a:prstGeom prst="ellipse">
            <a:avLst/>
          </a:prstGeom>
          <a:ln>
            <a:noFill/>
          </a:ln>
          <a:effectLst>
            <a:softEdge rad="112500"/>
          </a:effectLst>
        </p:spPr>
      </p:pic>
    </p:spTree>
    <p:extLst>
      <p:ext uri="{BB962C8B-B14F-4D97-AF65-F5344CB8AC3E}">
        <p14:creationId xmlns:p14="http://schemas.microsoft.com/office/powerpoint/2010/main" val="188858224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28763C-9660-4C89-99BD-BE302AA77D39}"/>
              </a:ext>
            </a:extLst>
          </p:cNvPr>
          <p:cNvSpPr>
            <a:spLocks noGrp="1"/>
          </p:cNvSpPr>
          <p:nvPr>
            <p:ph type="title"/>
          </p:nvPr>
        </p:nvSpPr>
        <p:spPr>
          <a:xfrm>
            <a:off x="1014060" y="143321"/>
            <a:ext cx="10905066" cy="569806"/>
          </a:xfrm>
        </p:spPr>
        <p:txBody>
          <a:bodyPr>
            <a:normAutofit fontScale="90000"/>
          </a:bodyPr>
          <a:lstStyle/>
          <a:p>
            <a:pPr algn="ctr"/>
            <a:r>
              <a:rPr lang="en-GB" sz="3600" b="1" u="sng" dirty="0">
                <a:latin typeface="+mn-lt"/>
              </a:rPr>
              <a:t>Introduction </a:t>
            </a:r>
          </a:p>
        </p:txBody>
      </p:sp>
      <p:sp>
        <p:nvSpPr>
          <p:cNvPr id="3" name="Content Placeholder 2">
            <a:extLst>
              <a:ext uri="{FF2B5EF4-FFF2-40B4-BE49-F238E27FC236}">
                <a16:creationId xmlns:a16="http://schemas.microsoft.com/office/drawing/2014/main" id="{D225F02C-1B71-4935-95F2-F401121E0DE0}"/>
              </a:ext>
            </a:extLst>
          </p:cNvPr>
          <p:cNvSpPr>
            <a:spLocks noGrp="1"/>
          </p:cNvSpPr>
          <p:nvPr>
            <p:ph idx="1"/>
          </p:nvPr>
        </p:nvSpPr>
        <p:spPr>
          <a:xfrm>
            <a:off x="823638" y="713127"/>
            <a:ext cx="10905066" cy="6352309"/>
          </a:xfrm>
        </p:spPr>
        <p:txBody>
          <a:bodyPr>
            <a:normAutofit fontScale="92500"/>
          </a:bodyPr>
          <a:lstStyle/>
          <a:p>
            <a:pPr>
              <a:lnSpc>
                <a:spcPct val="150000"/>
              </a:lnSpc>
            </a:pPr>
            <a:r>
              <a:rPr lang="en-GB" b="1" dirty="0"/>
              <a:t>Parents often feel that their teenager’s behaviour is a mystery and they don’t understand them anymore. Sometimes it may even feel that they specifically designed to irritate parents!</a:t>
            </a:r>
          </a:p>
          <a:p>
            <a:pPr>
              <a:lnSpc>
                <a:spcPct val="150000"/>
              </a:lnSpc>
            </a:pPr>
            <a:r>
              <a:rPr lang="en-GB" b="1" dirty="0"/>
              <a:t>They have a ‘flip flop’ of emotions, they don’t always listen and challenge authority. </a:t>
            </a:r>
          </a:p>
          <a:p>
            <a:pPr>
              <a:lnSpc>
                <a:spcPct val="150000"/>
              </a:lnSpc>
            </a:pPr>
            <a:r>
              <a:rPr lang="en-GB" b="1" dirty="0"/>
              <a:t>It can almost feel like you have lost that little child you once had, this can all make you feel like a bad parent and that you are failing.</a:t>
            </a:r>
          </a:p>
          <a:p>
            <a:pPr>
              <a:lnSpc>
                <a:spcPct val="150000"/>
              </a:lnSpc>
            </a:pPr>
            <a:r>
              <a:rPr lang="en-GB" b="1" dirty="0"/>
              <a:t>Understanding adolescent development helps you as a parent understand what your teenager is going through and how this affects their behaviour.</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7406048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0D208B-200F-4863-8E1A-0E9678179706}"/>
              </a:ext>
            </a:extLst>
          </p:cNvPr>
          <p:cNvSpPr>
            <a:spLocks noGrp="1"/>
          </p:cNvSpPr>
          <p:nvPr>
            <p:ph type="title"/>
          </p:nvPr>
        </p:nvSpPr>
        <p:spPr>
          <a:xfrm>
            <a:off x="-378322" y="132771"/>
            <a:ext cx="5638392" cy="966461"/>
          </a:xfrm>
        </p:spPr>
        <p:txBody>
          <a:bodyPr anchor="t">
            <a:normAutofit/>
          </a:bodyPr>
          <a:lstStyle/>
          <a:p>
            <a:pPr algn="ctr"/>
            <a:r>
              <a:rPr lang="en-GB" b="1" u="sng" dirty="0">
                <a:latin typeface="+mn-lt"/>
              </a:rPr>
              <a:t>The Teenage brain </a:t>
            </a:r>
          </a:p>
        </p:txBody>
      </p:sp>
      <p:sp>
        <p:nvSpPr>
          <p:cNvPr id="21"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Content Placeholder 16">
            <a:extLst>
              <a:ext uri="{FF2B5EF4-FFF2-40B4-BE49-F238E27FC236}">
                <a16:creationId xmlns:a16="http://schemas.microsoft.com/office/drawing/2014/main" id="{B9C26C2D-904A-4A31-8BE9-ACEA149AE76D}"/>
              </a:ext>
            </a:extLst>
          </p:cNvPr>
          <p:cNvPicPr>
            <a:picLocks noGrp="1" noChangeAspect="1"/>
          </p:cNvPicPr>
          <p:nvPr>
            <p:ph idx="1"/>
          </p:nvPr>
        </p:nvPicPr>
        <p:blipFill rotWithShape="1">
          <a:blip r:embed="rId3"/>
          <a:srcRect l="20952" t="30044" r="39643" b="19138"/>
          <a:stretch/>
        </p:blipFill>
        <p:spPr>
          <a:xfrm>
            <a:off x="3626506" y="704538"/>
            <a:ext cx="6299480" cy="4567531"/>
          </a:xfrm>
          <a:prstGeom prst="rect">
            <a:avLst/>
          </a:prstGeom>
        </p:spPr>
      </p:pic>
      <p:pic>
        <p:nvPicPr>
          <p:cNvPr id="25" name="Picture 24">
            <a:extLst>
              <a:ext uri="{FF2B5EF4-FFF2-40B4-BE49-F238E27FC236}">
                <a16:creationId xmlns:a16="http://schemas.microsoft.com/office/drawing/2014/main" id="{E826641A-AEB3-4265-B82D-B54B0899D0E5}"/>
              </a:ext>
            </a:extLst>
          </p:cNvPr>
          <p:cNvPicPr>
            <a:picLocks noChangeAspect="1"/>
          </p:cNvPicPr>
          <p:nvPr/>
        </p:nvPicPr>
        <p:blipFill>
          <a:blip r:embed="rId4"/>
          <a:stretch>
            <a:fillRect/>
          </a:stretch>
        </p:blipFill>
        <p:spPr>
          <a:xfrm>
            <a:off x="3120085" y="4967417"/>
            <a:ext cx="6451721" cy="1687335"/>
          </a:xfrm>
          <a:prstGeom prst="rect">
            <a:avLst/>
          </a:prstGeom>
        </p:spPr>
      </p:pic>
    </p:spTree>
    <p:extLst>
      <p:ext uri="{BB962C8B-B14F-4D97-AF65-F5344CB8AC3E}">
        <p14:creationId xmlns:p14="http://schemas.microsoft.com/office/powerpoint/2010/main" val="4066703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EBAD706B-BDD2-4708-8232-B64F05DF6EB1}"/>
              </a:ext>
            </a:extLst>
          </p:cNvPr>
          <p:cNvPicPr>
            <a:picLocks noChangeAspect="1"/>
          </p:cNvPicPr>
          <p:nvPr/>
        </p:nvPicPr>
        <p:blipFill>
          <a:blip r:embed="rId3"/>
          <a:stretch>
            <a:fillRect/>
          </a:stretch>
        </p:blipFill>
        <p:spPr>
          <a:xfrm>
            <a:off x="8082922" y="1269511"/>
            <a:ext cx="3572784" cy="4875362"/>
          </a:xfrm>
          <a:prstGeom prst="rect">
            <a:avLst/>
          </a:prstGeom>
        </p:spPr>
      </p:pic>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DDCFBE3-5634-44E9-802E-8BC3D3744729}"/>
              </a:ext>
            </a:extLst>
          </p:cNvPr>
          <p:cNvSpPr txBox="1"/>
          <p:nvPr/>
        </p:nvSpPr>
        <p:spPr>
          <a:xfrm>
            <a:off x="1014060" y="293989"/>
            <a:ext cx="10969845" cy="5786199"/>
          </a:xfrm>
          <a:prstGeom prst="rect">
            <a:avLst/>
          </a:prstGeom>
          <a:noFill/>
        </p:spPr>
        <p:txBody>
          <a:bodyPr wrap="square" rtlCol="0">
            <a:spAutoFit/>
          </a:bodyPr>
          <a:lstStyle/>
          <a:p>
            <a:pPr algn="ctr"/>
            <a:r>
              <a:rPr lang="en-GB" sz="3200" b="1" u="sng" dirty="0"/>
              <a:t>Common worries</a:t>
            </a:r>
          </a:p>
          <a:p>
            <a:r>
              <a:rPr lang="en-GB" sz="3200" dirty="0"/>
              <a:t/>
            </a:r>
            <a:br>
              <a:rPr lang="en-GB" sz="3200" dirty="0"/>
            </a:br>
            <a:r>
              <a:rPr lang="en-GB" sz="3200" b="1" dirty="0"/>
              <a:t>We all have worries as parents around;</a:t>
            </a:r>
          </a:p>
          <a:p>
            <a:r>
              <a:rPr lang="en-GB" sz="3200" b="1" dirty="0"/>
              <a:t> </a:t>
            </a:r>
            <a:br>
              <a:rPr lang="en-GB" sz="3200" b="1" dirty="0"/>
            </a:br>
            <a:r>
              <a:rPr lang="en-GB" sz="3200" b="1" dirty="0"/>
              <a:t>. Sex </a:t>
            </a:r>
          </a:p>
          <a:p>
            <a:pPr>
              <a:lnSpc>
                <a:spcPct val="150000"/>
              </a:lnSpc>
            </a:pPr>
            <a:r>
              <a:rPr lang="en-GB" sz="3200" b="1" dirty="0"/>
              <a:t>. Drugs &amp; alcohol </a:t>
            </a:r>
            <a:br>
              <a:rPr lang="en-GB" sz="3200" b="1" dirty="0"/>
            </a:br>
            <a:r>
              <a:rPr lang="en-GB" sz="3200" b="1" dirty="0"/>
              <a:t>. Unsuitable friends/peer pressure</a:t>
            </a:r>
            <a:br>
              <a:rPr lang="en-GB" sz="3200" b="1" dirty="0"/>
            </a:br>
            <a:r>
              <a:rPr lang="en-GB" sz="3200" b="1" dirty="0"/>
              <a:t>. Social media</a:t>
            </a:r>
            <a:br>
              <a:rPr lang="en-GB" sz="3200" b="1" dirty="0"/>
            </a:br>
            <a:r>
              <a:rPr lang="en-GB" sz="3200" b="1" dirty="0"/>
              <a:t>. Going out at night </a:t>
            </a:r>
          </a:p>
          <a:p>
            <a:endParaRPr lang="en-GB" dirty="0"/>
          </a:p>
        </p:txBody>
      </p:sp>
    </p:spTree>
    <p:extLst>
      <p:ext uri="{BB962C8B-B14F-4D97-AF65-F5344CB8AC3E}">
        <p14:creationId xmlns:p14="http://schemas.microsoft.com/office/powerpoint/2010/main" val="318192148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9DDD97-92A2-400B-8387-8A8E852AD582}"/>
              </a:ext>
            </a:extLst>
          </p:cNvPr>
          <p:cNvPicPr>
            <a:picLocks noChangeAspect="1"/>
          </p:cNvPicPr>
          <p:nvPr/>
        </p:nvPicPr>
        <p:blipFill>
          <a:blip r:embed="rId3"/>
          <a:stretch>
            <a:fillRect/>
          </a:stretch>
        </p:blipFill>
        <p:spPr>
          <a:xfrm>
            <a:off x="1087171" y="896331"/>
            <a:ext cx="10460984" cy="5673184"/>
          </a:xfrm>
          <a:prstGeom prst="rect">
            <a:avLst/>
          </a:prstGeom>
          <a:ln>
            <a:noFill/>
          </a:ln>
        </p:spPr>
      </p:pic>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F94706-B63A-4A84-ADDC-AA61021CC166}"/>
              </a:ext>
            </a:extLst>
          </p:cNvPr>
          <p:cNvSpPr txBox="1"/>
          <p:nvPr/>
        </p:nvSpPr>
        <p:spPr>
          <a:xfrm>
            <a:off x="2428650" y="189593"/>
            <a:ext cx="6830419" cy="646331"/>
          </a:xfrm>
          <a:prstGeom prst="rect">
            <a:avLst/>
          </a:prstGeom>
          <a:noFill/>
        </p:spPr>
        <p:txBody>
          <a:bodyPr wrap="square" rtlCol="0">
            <a:spAutoFit/>
          </a:bodyPr>
          <a:lstStyle/>
          <a:p>
            <a:pPr algn="ctr"/>
            <a:r>
              <a:rPr lang="en-GB" sz="3600" b="1" u="sng" dirty="0"/>
              <a:t>Parenting styles</a:t>
            </a:r>
          </a:p>
        </p:txBody>
      </p:sp>
    </p:spTree>
    <p:extLst>
      <p:ext uri="{BB962C8B-B14F-4D97-AF65-F5344CB8AC3E}">
        <p14:creationId xmlns:p14="http://schemas.microsoft.com/office/powerpoint/2010/main" val="26302605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C02306-E40D-4A68-975A-D5CD554DFA56}"/>
              </a:ext>
            </a:extLst>
          </p:cNvPr>
          <p:cNvSpPr>
            <a:spLocks noGrp="1"/>
          </p:cNvSpPr>
          <p:nvPr>
            <p:ph type="title"/>
          </p:nvPr>
        </p:nvSpPr>
        <p:spPr>
          <a:xfrm>
            <a:off x="507030" y="-41716"/>
            <a:ext cx="10905066" cy="1135737"/>
          </a:xfrm>
        </p:spPr>
        <p:txBody>
          <a:bodyPr>
            <a:normAutofit/>
          </a:bodyPr>
          <a:lstStyle/>
          <a:p>
            <a:pPr algn="ctr"/>
            <a:r>
              <a:rPr lang="en-GB" sz="3200" b="1" u="sng" dirty="0">
                <a:latin typeface="+mn-lt"/>
              </a:rPr>
              <a:t>Communication</a:t>
            </a:r>
            <a:r>
              <a:rPr lang="en-GB" sz="2800" b="1" u="sng" dirty="0">
                <a:latin typeface="+mn-lt"/>
              </a:rPr>
              <a:t> </a:t>
            </a:r>
          </a:p>
        </p:txBody>
      </p:sp>
      <p:sp>
        <p:nvSpPr>
          <p:cNvPr id="3" name="Content Placeholder 2">
            <a:extLst>
              <a:ext uri="{FF2B5EF4-FFF2-40B4-BE49-F238E27FC236}">
                <a16:creationId xmlns:a16="http://schemas.microsoft.com/office/drawing/2014/main" id="{70AF9DB3-5F14-4627-9C51-BAABFF5430EB}"/>
              </a:ext>
            </a:extLst>
          </p:cNvPr>
          <p:cNvSpPr>
            <a:spLocks noGrp="1"/>
          </p:cNvSpPr>
          <p:nvPr>
            <p:ph idx="1"/>
          </p:nvPr>
        </p:nvSpPr>
        <p:spPr>
          <a:xfrm>
            <a:off x="962331" y="1009047"/>
            <a:ext cx="10267338" cy="5556087"/>
          </a:xfrm>
        </p:spPr>
        <p:txBody>
          <a:bodyPr>
            <a:normAutofit lnSpcReduction="10000"/>
          </a:bodyPr>
          <a:lstStyle/>
          <a:p>
            <a:r>
              <a:rPr lang="en-GB" b="1" dirty="0"/>
              <a:t>Communication is a two-way thing!</a:t>
            </a:r>
          </a:p>
          <a:p>
            <a:pPr marL="0" indent="0">
              <a:buNone/>
            </a:pPr>
            <a:endParaRPr lang="en-GB" b="1" dirty="0"/>
          </a:p>
          <a:p>
            <a:r>
              <a:rPr lang="en-GB" b="1" dirty="0"/>
              <a:t>70% of communication is non-verbal – Body language, facial expressions, gestures &amp; eye contact. </a:t>
            </a:r>
          </a:p>
          <a:p>
            <a:endParaRPr lang="en-GB" b="1" dirty="0"/>
          </a:p>
          <a:p>
            <a:r>
              <a:rPr lang="en-GB" b="1" dirty="0"/>
              <a:t>Teenagers only have 75% of the vocabulary that adults have, often leading to teens feeling less confident to express in words how they feel. This may cause outbursts (shouting, crying, slamming doors, breaking items) due to frustration.</a:t>
            </a:r>
          </a:p>
          <a:p>
            <a:endParaRPr lang="en-GB" b="1" dirty="0"/>
          </a:p>
          <a:p>
            <a:r>
              <a:rPr lang="en-GB" b="1" dirty="0"/>
              <a:t>When communicating remember things such as the tone of your voice, avoid using sarcasm, the timing. and environment of the conversation</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33291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40FF711-2339-4909-9647-F7021881CB66}"/>
              </a:ext>
            </a:extLst>
          </p:cNvPr>
          <p:cNvPicPr>
            <a:picLocks noGrp="1"/>
          </p:cNvPicPr>
          <p:nvPr>
            <p:ph idx="1"/>
          </p:nvPr>
        </p:nvPicPr>
        <p:blipFill rotWithShape="1">
          <a:blip r:embed="rId3"/>
          <a:srcRect l="21272" t="28251" r="15910" b="21064"/>
          <a:stretch/>
        </p:blipFill>
        <p:spPr bwMode="auto">
          <a:xfrm>
            <a:off x="1534332" y="518225"/>
            <a:ext cx="9339003" cy="5827016"/>
          </a:xfrm>
          <a:prstGeom prst="rect">
            <a:avLst/>
          </a:prstGeom>
          <a:ln>
            <a:noFill/>
          </a:ln>
          <a:extLst>
            <a:ext uri="{53640926-AAD7-44D8-BBD7-CCE9431645EC}">
              <a14:shadowObscured xmlns:a14="http://schemas.microsoft.com/office/drawing/2010/main"/>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95568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79CBE9-2152-461E-BE09-2ED8022FBAB4}"/>
              </a:ext>
            </a:extLst>
          </p:cNvPr>
          <p:cNvSpPr>
            <a:spLocks noGrp="1"/>
          </p:cNvSpPr>
          <p:nvPr>
            <p:ph type="title"/>
          </p:nvPr>
        </p:nvSpPr>
        <p:spPr>
          <a:xfrm>
            <a:off x="643467" y="44102"/>
            <a:ext cx="10905066" cy="1135737"/>
          </a:xfrm>
        </p:spPr>
        <p:txBody>
          <a:bodyPr>
            <a:normAutofit/>
          </a:bodyPr>
          <a:lstStyle/>
          <a:p>
            <a:pPr algn="ctr"/>
            <a:r>
              <a:rPr lang="en-GB" sz="3600" b="1" u="sng" dirty="0">
                <a:latin typeface="+mn-lt"/>
              </a:rPr>
              <a:t>“I” Statements </a:t>
            </a:r>
          </a:p>
        </p:txBody>
      </p:sp>
      <p:sp>
        <p:nvSpPr>
          <p:cNvPr id="3" name="Content Placeholder 2">
            <a:extLst>
              <a:ext uri="{FF2B5EF4-FFF2-40B4-BE49-F238E27FC236}">
                <a16:creationId xmlns:a16="http://schemas.microsoft.com/office/drawing/2014/main" id="{B2D7DABC-9634-446B-BE3D-A8A308A6F656}"/>
              </a:ext>
            </a:extLst>
          </p:cNvPr>
          <p:cNvSpPr>
            <a:spLocks noGrp="1"/>
          </p:cNvSpPr>
          <p:nvPr>
            <p:ph idx="1"/>
          </p:nvPr>
        </p:nvSpPr>
        <p:spPr>
          <a:xfrm>
            <a:off x="670705" y="1415051"/>
            <a:ext cx="10905066" cy="4729822"/>
          </a:xfrm>
        </p:spPr>
        <p:txBody>
          <a:bodyPr>
            <a:normAutofit/>
          </a:bodyPr>
          <a:lstStyle/>
          <a:p>
            <a:pPr marL="0" indent="0">
              <a:buNone/>
            </a:pPr>
            <a:r>
              <a:rPr lang="en-GB" sz="3200" b="1" dirty="0">
                <a:solidFill>
                  <a:srgbClr val="FF0000"/>
                </a:solidFill>
              </a:rPr>
              <a:t>Aggressive: using a YOU statement….</a:t>
            </a:r>
          </a:p>
          <a:p>
            <a:r>
              <a:rPr lang="en-GB" sz="3200" b="1" dirty="0">
                <a:solidFill>
                  <a:srgbClr val="FF0000"/>
                </a:solidFill>
              </a:rPr>
              <a:t>“You always leave the kitchen in such a mess, you’re just lazy and selfish. You can make your own tea.”</a:t>
            </a:r>
            <a:endParaRPr lang="en-GB" sz="3200" dirty="0"/>
          </a:p>
          <a:p>
            <a:pPr marL="0" indent="0" algn="ctr">
              <a:buNone/>
            </a:pPr>
            <a:r>
              <a:rPr lang="en-GB" sz="3200" b="1" dirty="0"/>
              <a:t>Instead try; </a:t>
            </a:r>
          </a:p>
          <a:p>
            <a:pPr marL="0" indent="0">
              <a:buNone/>
            </a:pPr>
            <a:r>
              <a:rPr lang="en-GB" sz="3200" b="1" dirty="0">
                <a:solidFill>
                  <a:srgbClr val="00B050"/>
                </a:solidFill>
              </a:rPr>
              <a:t>Assertive: using an I statement….</a:t>
            </a:r>
          </a:p>
          <a:p>
            <a:r>
              <a:rPr lang="en-GB" sz="3200" b="1" dirty="0">
                <a:solidFill>
                  <a:srgbClr val="00B050"/>
                </a:solidFill>
              </a:rPr>
              <a:t>“It makes me really upset to see the kitchen in such a mess when I get home from work, I would really apricate it we could all clear away the pots we use and wipe down the side so that tea can be made”.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1642251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79CBE9-2152-461E-BE09-2ED8022FBAB4}"/>
              </a:ext>
            </a:extLst>
          </p:cNvPr>
          <p:cNvSpPr>
            <a:spLocks noGrp="1"/>
          </p:cNvSpPr>
          <p:nvPr>
            <p:ph type="title"/>
          </p:nvPr>
        </p:nvSpPr>
        <p:spPr>
          <a:xfrm>
            <a:off x="670705" y="139657"/>
            <a:ext cx="10905066" cy="1135737"/>
          </a:xfrm>
        </p:spPr>
        <p:txBody>
          <a:bodyPr>
            <a:normAutofit/>
          </a:bodyPr>
          <a:lstStyle/>
          <a:p>
            <a:pPr algn="ctr"/>
            <a:r>
              <a:rPr lang="en-GB" sz="3600" b="1" u="sng" dirty="0">
                <a:latin typeface="+mn-lt"/>
              </a:rPr>
              <a:t>Praise </a:t>
            </a:r>
          </a:p>
        </p:txBody>
      </p:sp>
      <p:sp>
        <p:nvSpPr>
          <p:cNvPr id="3" name="Content Placeholder 2">
            <a:extLst>
              <a:ext uri="{FF2B5EF4-FFF2-40B4-BE49-F238E27FC236}">
                <a16:creationId xmlns:a16="http://schemas.microsoft.com/office/drawing/2014/main" id="{B2D7DABC-9634-446B-BE3D-A8A308A6F656}"/>
              </a:ext>
            </a:extLst>
          </p:cNvPr>
          <p:cNvSpPr>
            <a:spLocks noGrp="1"/>
          </p:cNvSpPr>
          <p:nvPr>
            <p:ph idx="1"/>
          </p:nvPr>
        </p:nvSpPr>
        <p:spPr>
          <a:xfrm>
            <a:off x="838500" y="1363992"/>
            <a:ext cx="10905066" cy="4865357"/>
          </a:xfrm>
        </p:spPr>
        <p:txBody>
          <a:bodyPr>
            <a:normAutofit/>
          </a:bodyPr>
          <a:lstStyle/>
          <a:p>
            <a:pPr marL="0" indent="0">
              <a:buNone/>
            </a:pPr>
            <a:r>
              <a:rPr lang="en-GB" sz="3200" b="1" dirty="0">
                <a:solidFill>
                  <a:srgbClr val="00B050"/>
                </a:solidFill>
              </a:rPr>
              <a:t>What we pay more attention to is what we get more of!</a:t>
            </a:r>
          </a:p>
          <a:p>
            <a:pPr marL="0" indent="0">
              <a:buNone/>
            </a:pPr>
            <a:endParaRPr lang="en-GB" b="1" dirty="0">
              <a:solidFill>
                <a:srgbClr val="00B050"/>
              </a:solidFill>
            </a:endParaRPr>
          </a:p>
          <a:p>
            <a:pPr>
              <a:lnSpc>
                <a:spcPct val="160000"/>
              </a:lnSpc>
            </a:pPr>
            <a:r>
              <a:rPr lang="en-GB" sz="3200" b="1" dirty="0"/>
              <a:t>Punishment only represses behaviour it does not lead to change.</a:t>
            </a:r>
          </a:p>
          <a:p>
            <a:pPr>
              <a:lnSpc>
                <a:spcPct val="160000"/>
              </a:lnSpc>
            </a:pPr>
            <a:r>
              <a:rPr lang="en-GB" sz="3200" b="1" dirty="0"/>
              <a:t> Reward and positive attention on the other hand leads to altered behaviour.</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65 Free Smile Clipart - Cliparting.com">
            <a:extLst>
              <a:ext uri="{FF2B5EF4-FFF2-40B4-BE49-F238E27FC236}">
                <a16:creationId xmlns:a16="http://schemas.microsoft.com/office/drawing/2014/main" id="{FE7C058D-ED3D-4FD2-A9F6-03596AD2F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7681" y="4918975"/>
            <a:ext cx="1700102" cy="170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1519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DBC8C9025D4429F6F934689D472E0" ma:contentTypeVersion="26" ma:contentTypeDescription="Create a new document." ma:contentTypeScope="" ma:versionID="8670375a0d1ab7cfa8b5d8e5e92e890e">
  <xsd:schema xmlns:xsd="http://www.w3.org/2001/XMLSchema" xmlns:xs="http://www.w3.org/2001/XMLSchema" xmlns:p="http://schemas.microsoft.com/office/2006/metadata/properties" xmlns:ns2="http://schemas.microsoft.com/sharepoint.v3" xmlns:ns3="81b067a7-7fd8-44e8-add5-78011a28c833" xmlns:ns4="b95ceb64-2af3-44e7-8796-e4f048e01411" xmlns:ns5="http://schemas.microsoft.com/sharepoint/v4" targetNamespace="http://schemas.microsoft.com/office/2006/metadata/properties" ma:root="true" ma:fieldsID="8d16e96474a56dd1a43299e29f0aae27" ns2:_="" ns3:_="" ns4:_="" ns5:_="">
    <xsd:import namespace="http://schemas.microsoft.com/sharepoint.v3"/>
    <xsd:import namespace="81b067a7-7fd8-44e8-add5-78011a28c833"/>
    <xsd:import namespace="b95ceb64-2af3-44e7-8796-e4f048e01411"/>
    <xsd:import namespace="http://schemas.microsoft.com/sharepoint/v4"/>
    <xsd:element name="properties">
      <xsd:complexType>
        <xsd:sequence>
          <xsd:element name="documentManagement">
            <xsd:complexType>
              <xsd:all>
                <xsd:element ref="ns2:CategoryDescription" minOccurs="0"/>
                <xsd:element ref="ns3:SharedWithUsers" minOccurs="0"/>
                <xsd:element ref="ns3:SharedWithDetails"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_x006d_vh1" minOccurs="0"/>
                <xsd:element ref="ns5:IconOverlay" minOccurs="0"/>
                <xsd:element ref="ns4:MediaLengthInSeconds" minOccurs="0"/>
                <xsd:element ref="ns4:FaultDetails" minOccurs="0"/>
                <xsd:element ref="ns4:Faul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format="Dropdown"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b067a7-7fd8-44e8-add5-78011a28c83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5ceb64-2af3-44e7-8796-e4f048e014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x006d_vh1" ma:index="21" nillable="true" ma:displayName="Date and time" ma:internalName="_x006d_vh1">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FaultDetails" ma:index="24" nillable="true" ma:displayName="Fault Summary" ma:format="Dropdown" ma:internalName="FaultDetails">
      <xsd:simpleType>
        <xsd:restriction base="dms:Note"/>
      </xsd:simpleType>
    </xsd:element>
    <xsd:element name="FaultType" ma:index="25" nillable="true" ma:displayName="Fault Type" ma:format="Dropdown" ma:internalName="FaultType">
      <xsd:simpleType>
        <xsd:restriction base="dms:Choice">
          <xsd:enumeration value="Outcomes Missing"/>
          <xsd:enumeration value="Not Saving or Uploading"/>
          <xsd:enumeration value="Data Breac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6d_vh1 xmlns="b95ceb64-2af3-44e7-8796-e4f048e01411" xsi:nil="true"/>
    <FaultType xmlns="b95ceb64-2af3-44e7-8796-e4f048e01411" xsi:nil="true"/>
    <IconOverlay xmlns="http://schemas.microsoft.com/sharepoint/v4" xsi:nil="true"/>
    <FaultDetails xmlns="b95ceb64-2af3-44e7-8796-e4f048e01411" xsi:nil="true"/>
    <CategoryDescription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7273B-952E-4785-A021-45746BC1D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b067a7-7fd8-44e8-add5-78011a28c833"/>
    <ds:schemaRef ds:uri="b95ceb64-2af3-44e7-8796-e4f048e014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B924FD-4E55-40D6-97B9-F7EAD00D12F2}">
  <ds:schemaRefs>
    <ds:schemaRef ds:uri="http://schemas.microsoft.com/sharepoint/v4"/>
    <ds:schemaRef ds:uri="http://schemas.openxmlformats.org/package/2006/metadata/core-properties"/>
    <ds:schemaRef ds:uri="http://purl.org/dc/terms/"/>
    <ds:schemaRef ds:uri="81b067a7-7fd8-44e8-add5-78011a28c833"/>
    <ds:schemaRef ds:uri="b95ceb64-2af3-44e7-8796-e4f048e0141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DCDECA5D-D0EC-48C4-AE6E-48FB252BA2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551</TotalTime>
  <Words>1353</Words>
  <Application>Microsoft Office PowerPoint</Application>
  <PresentationFormat>Widescreen</PresentationFormat>
  <Paragraphs>88</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 Teenage Behaviour  Marie, Sarah and Georja   Outreach workers  Dearne Family Centre  </vt:lpstr>
      <vt:lpstr>Introduction </vt:lpstr>
      <vt:lpstr>The Teenage brain </vt:lpstr>
      <vt:lpstr>PowerPoint Presentation</vt:lpstr>
      <vt:lpstr>PowerPoint Presentation</vt:lpstr>
      <vt:lpstr>Communication </vt:lpstr>
      <vt:lpstr>PowerPoint Presentation</vt:lpstr>
      <vt:lpstr>“I” Statements </vt:lpstr>
      <vt:lpstr>Praise </vt:lpstr>
      <vt:lpstr>Boundaries and rules</vt:lpstr>
      <vt:lpstr>PowerPoint Presentation</vt:lpstr>
      <vt:lpstr>Top Tips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 Behaviour</dc:title>
  <dc:creator>Golby , Georja (FAMILY CENTRE OUTREACH WORKER)</dc:creator>
  <cp:lastModifiedBy>kdowling</cp:lastModifiedBy>
  <cp:revision>17</cp:revision>
  <dcterms:created xsi:type="dcterms:W3CDTF">2022-03-31T08:04:19Z</dcterms:created>
  <dcterms:modified xsi:type="dcterms:W3CDTF">2022-05-05T14:58:50Z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0x010100B78DBC8C9025D4429F6F934689D472E0</vt:lpwstr>
  </property>
</Properties>
</file>