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bagnall" initials="tbagnall" lastIdx="0" clrIdx="0">
    <p:extLst>
      <p:ext uri="{19B8F6BF-5375-455C-9EA6-DF929625EA0E}">
        <p15:presenceInfo xmlns:p15="http://schemas.microsoft.com/office/powerpoint/2012/main" userId="tbagna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 rot="16200000">
            <a:off x="-3024763" y="3226233"/>
            <a:ext cx="6580914" cy="409572"/>
            <a:chOff x="0" y="0"/>
            <a:chExt cx="6953250" cy="50535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6950" y="57150"/>
              <a:ext cx="876300" cy="3905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19050"/>
              <a:ext cx="1219200" cy="4762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14556" cy="505352"/>
            </a:xfrm>
            <a:prstGeom prst="rect">
              <a:avLst/>
            </a:prstGeom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876425" y="57150"/>
              <a:ext cx="1619250" cy="438150"/>
            </a:xfrm>
            <a:prstGeom prst="rect">
              <a:avLst/>
            </a:prstGeom>
            <a:solidFill>
              <a:sysClr val="windowText" lastClr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V Boli" panose="0200050003020009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Science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495675" y="57150"/>
              <a:ext cx="2514600" cy="438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V Boli" panose="0200050003020009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KS3:  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V Boli" panose="0200050003020009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Cells &amp; Movement</a:t>
              </a:r>
              <a:endPara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2"/>
          <p:cNvSpPr txBox="1">
            <a:spLocks noChangeArrowheads="1"/>
          </p:cNvSpPr>
          <p:nvPr userDrawn="1"/>
        </p:nvSpPr>
        <p:spPr bwMode="auto">
          <a:xfrm rot="16200000">
            <a:off x="5730544" y="3333750"/>
            <a:ext cx="6440419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Self-quiz using   </a:t>
            </a:r>
            <a:r>
              <a:rPr lang="en-US" sz="1200" b="1" u="sng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ook   </a:t>
            </a:r>
            <a:r>
              <a:rPr lang="en-US" sz="1200" b="1" u="sng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over   </a:t>
            </a:r>
            <a:r>
              <a:rPr lang="en-US" sz="1200" b="1" u="sng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rite   </a:t>
            </a:r>
            <a:r>
              <a:rPr lang="en-US" sz="1200" b="1" u="sng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heck   </a:t>
            </a:r>
            <a:r>
              <a:rPr lang="en-US" sz="1200" b="1" u="sng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orrect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8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0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0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0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0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20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5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3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9655-C1C7-4254-98C0-EA2AA77EF561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ADCE-24D5-4D11-9482-8F698DA65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3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12293"/>
              </p:ext>
            </p:extLst>
          </p:nvPr>
        </p:nvGraphicFramePr>
        <p:xfrm>
          <a:off x="504207" y="187124"/>
          <a:ext cx="2823791" cy="4306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270">
                  <a:extLst>
                    <a:ext uri="{9D8B030D-6E8A-4147-A177-3AD203B41FA5}">
                      <a16:colId xmlns:a16="http://schemas.microsoft.com/office/drawing/2014/main" val="3526400578"/>
                    </a:ext>
                  </a:extLst>
                </a:gridCol>
                <a:gridCol w="1971521">
                  <a:extLst>
                    <a:ext uri="{9D8B030D-6E8A-4147-A177-3AD203B41FA5}">
                      <a16:colId xmlns:a16="http://schemas.microsoft.com/office/drawing/2014/main" val="1456432344"/>
                    </a:ext>
                  </a:extLst>
                </a:gridCol>
              </a:tblGrid>
              <a:tr h="2424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u="sng" dirty="0" smtClean="0">
                          <a:solidFill>
                            <a:schemeClr val="tx1"/>
                          </a:solidFill>
                        </a:rPr>
                        <a:t>Cells</a:t>
                      </a:r>
                      <a:endParaRPr lang="en-GB" sz="9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27924"/>
                  </a:ext>
                </a:extLst>
              </a:tr>
              <a:tr h="226286">
                <a:tc>
                  <a:txBody>
                    <a:bodyPr/>
                    <a:lstStyle/>
                    <a:p>
                      <a:pPr algn="ctr"/>
                      <a:r>
                        <a:rPr lang="en-GB" sz="800" u="sng" dirty="0" smtClean="0">
                          <a:solidFill>
                            <a:schemeClr val="tx1"/>
                          </a:solidFill>
                        </a:rPr>
                        <a:t>Key Words</a:t>
                      </a:r>
                      <a:endParaRPr lang="en-GB" sz="8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sng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GB" sz="8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431955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Cell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unit of a living organism,</a:t>
                      </a:r>
                      <a:r>
                        <a:rPr lang="en-GB" sz="800" baseline="0" dirty="0" smtClean="0"/>
                        <a:t> contains parts to carry out life processes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203705"/>
                  </a:ext>
                </a:extLst>
              </a:tr>
              <a:tr h="22628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Tissue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Group of cells of one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4788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Organ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Group of different tissues working together to carry out a job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441819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Diffusion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One way for substances to move into and out of cell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445120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Cell Membrane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Surrounds the cell and controls movement of substances in and out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700625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Nucleus 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Contains genetic material (DNA) which controls the cell’s activities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358503"/>
                  </a:ext>
                </a:extLst>
              </a:tr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Vacuole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Area in a cell that contains liquid, and can be used by plants to keep the cell rigid and store substances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957982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Mitochondria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Part of the cell where energy is released from food molecules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722268"/>
                  </a:ext>
                </a:extLst>
              </a:tr>
              <a:tr h="35559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Cell Wall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Strengthens the cell. In plant cells it is made of cellulose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948476"/>
                  </a:ext>
                </a:extLst>
              </a:tr>
              <a:tr h="30197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Uni</a:t>
                      </a:r>
                      <a:r>
                        <a:rPr lang="en-GB" sz="800" b="1" dirty="0" smtClean="0"/>
                        <a:t>- cellular 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 Living things made up of one cell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419531"/>
                  </a:ext>
                </a:extLst>
              </a:tr>
              <a:tr h="30197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Multi-cellular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 Living things made up of many types of cell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0701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39556"/>
              </p:ext>
            </p:extLst>
          </p:nvPr>
        </p:nvGraphicFramePr>
        <p:xfrm>
          <a:off x="504206" y="4462761"/>
          <a:ext cx="2823791" cy="2299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270">
                  <a:extLst>
                    <a:ext uri="{9D8B030D-6E8A-4147-A177-3AD203B41FA5}">
                      <a16:colId xmlns:a16="http://schemas.microsoft.com/office/drawing/2014/main" val="3526400578"/>
                    </a:ext>
                  </a:extLst>
                </a:gridCol>
                <a:gridCol w="1971521">
                  <a:extLst>
                    <a:ext uri="{9D8B030D-6E8A-4147-A177-3AD203B41FA5}">
                      <a16:colId xmlns:a16="http://schemas.microsoft.com/office/drawing/2014/main" val="1456432344"/>
                    </a:ext>
                  </a:extLst>
                </a:gridCol>
              </a:tblGrid>
              <a:tr h="246145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u="sng" dirty="0" smtClean="0">
                          <a:solidFill>
                            <a:schemeClr val="tx1"/>
                          </a:solidFill>
                        </a:rPr>
                        <a:t>Movement </a:t>
                      </a:r>
                      <a:endParaRPr lang="en-GB" sz="9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27924"/>
                  </a:ext>
                </a:extLst>
              </a:tr>
              <a:tr h="38786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Antagonistic muscle pair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Muscles working in unison to create movement.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203705"/>
                  </a:ext>
                </a:extLst>
              </a:tr>
              <a:tr h="38786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Bone</a:t>
                      </a:r>
                      <a:r>
                        <a:rPr lang="en-GB" sz="800" b="1" baseline="0" dirty="0" smtClean="0"/>
                        <a:t> Marrow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Tissue found inside some bones where new blood cells are made.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240293"/>
                  </a:ext>
                </a:extLst>
              </a:tr>
              <a:tr h="53704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Cartilage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aseline="0" dirty="0" smtClean="0"/>
                        <a:t>Smooth tissue found at the end of bones, which reduces friction between them</a:t>
                      </a:r>
                      <a:endParaRPr lang="en-GB" sz="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699314"/>
                  </a:ext>
                </a:extLst>
              </a:tr>
              <a:tr h="24687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Joints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Places where bones meet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747838"/>
                  </a:ext>
                </a:extLst>
              </a:tr>
              <a:tr h="24687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Ligaments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Connect bones in joints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01401"/>
                  </a:ext>
                </a:extLst>
              </a:tr>
              <a:tr h="24687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Tendons</a:t>
                      </a:r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Connect muscles to bones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78686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413051" y="329609"/>
            <a:ext cx="33173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391237" y="187125"/>
            <a:ext cx="3339172" cy="4224974"/>
            <a:chOff x="3413051" y="53366"/>
            <a:chExt cx="3817087" cy="4218973"/>
          </a:xfrm>
        </p:grpSpPr>
        <p:sp>
          <p:nvSpPr>
            <p:cNvPr id="3" name="Rectangle 2"/>
            <p:cNvSpPr/>
            <p:nvPr/>
          </p:nvSpPr>
          <p:spPr>
            <a:xfrm>
              <a:off x="3413051" y="53366"/>
              <a:ext cx="3317358" cy="42189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65673" y="53366"/>
              <a:ext cx="27644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 smtClean="0"/>
                <a:t>Key Diagrams</a:t>
              </a:r>
              <a:r>
                <a:rPr lang="en-GB" sz="1200" u="sng" dirty="0" smtClean="0"/>
                <a:t> </a:t>
              </a:r>
              <a:endParaRPr lang="en-GB" sz="1200" u="sng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46707" y="4387987"/>
            <a:ext cx="3283702" cy="2408096"/>
            <a:chOff x="3413051" y="193104"/>
            <a:chExt cx="3817087" cy="3963106"/>
          </a:xfrm>
        </p:grpSpPr>
        <p:sp>
          <p:nvSpPr>
            <p:cNvPr id="15" name="Rectangle 14"/>
            <p:cNvSpPr/>
            <p:nvPr/>
          </p:nvSpPr>
          <p:spPr>
            <a:xfrm>
              <a:off x="3413051" y="316163"/>
              <a:ext cx="3317358" cy="38400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65673" y="193104"/>
              <a:ext cx="2764465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 smtClean="0"/>
                <a:t>Key Diagrams</a:t>
              </a:r>
              <a:r>
                <a:rPr lang="en-GB" sz="1200" u="sng" dirty="0" smtClean="0"/>
                <a:t> </a:t>
              </a:r>
              <a:endParaRPr lang="en-GB" sz="1200" u="sng" dirty="0"/>
            </a:p>
          </p:txBody>
        </p:sp>
      </p:grpSp>
      <p:pic>
        <p:nvPicPr>
          <p:cNvPr id="1030" name="Picture 6" descr="Image result for labeled ks3 animal and plant cel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7" t="3260" r="2813" b="3239"/>
          <a:stretch/>
        </p:blipFill>
        <p:spPr bwMode="auto">
          <a:xfrm>
            <a:off x="3441425" y="530118"/>
            <a:ext cx="2803885" cy="12166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ells tissues and organs ks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9" b="20809"/>
          <a:stretch/>
        </p:blipFill>
        <p:spPr bwMode="auto">
          <a:xfrm>
            <a:off x="3446705" y="1856422"/>
            <a:ext cx="2803885" cy="131736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884" t="1930" r="1256" b="5437"/>
          <a:stretch/>
        </p:blipFill>
        <p:spPr>
          <a:xfrm>
            <a:off x="3544665" y="6034185"/>
            <a:ext cx="2700645" cy="72812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/>
          <a:srcRect l="9187" t="10580" r="5081" b="10810"/>
          <a:stretch/>
        </p:blipFill>
        <p:spPr>
          <a:xfrm>
            <a:off x="3446706" y="3211171"/>
            <a:ext cx="2803885" cy="95609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/>
          <a:srcRect l="5414" t="11673" r="4652" b="3008"/>
          <a:stretch/>
        </p:blipFill>
        <p:spPr>
          <a:xfrm>
            <a:off x="3544664" y="4616061"/>
            <a:ext cx="2700646" cy="1384349"/>
          </a:xfrm>
          <a:prstGeom prst="rect">
            <a:avLst/>
          </a:prstGeom>
          <a:ln>
            <a:solidFill>
              <a:srgbClr val="0070C0"/>
            </a:solidFill>
          </a:ln>
        </p:spPr>
      </p:pic>
      <p:grpSp>
        <p:nvGrpSpPr>
          <p:cNvPr id="32" name="Group 31"/>
          <p:cNvGrpSpPr/>
          <p:nvPr/>
        </p:nvGrpSpPr>
        <p:grpSpPr>
          <a:xfrm>
            <a:off x="6315062" y="189689"/>
            <a:ext cx="3293692" cy="4222410"/>
            <a:chOff x="5067284" y="-127042"/>
            <a:chExt cx="3104909" cy="4220033"/>
          </a:xfrm>
        </p:grpSpPr>
        <p:sp>
          <p:nvSpPr>
            <p:cNvPr id="33" name="Rectangle 32"/>
            <p:cNvSpPr/>
            <p:nvPr/>
          </p:nvSpPr>
          <p:spPr>
            <a:xfrm>
              <a:off x="5067284" y="-127042"/>
              <a:ext cx="2253452" cy="42200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07729" y="-118039"/>
              <a:ext cx="2764464" cy="254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u="sng" dirty="0" smtClean="0"/>
                <a:t>Key Points</a:t>
              </a:r>
              <a:r>
                <a:rPr lang="en-GB" sz="1000" u="sng" dirty="0" smtClean="0"/>
                <a:t> </a:t>
              </a:r>
              <a:endParaRPr lang="en-GB" sz="1000" u="sng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267123" y="259238"/>
            <a:ext cx="243840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GB" sz="8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dirty="0" smtClean="0"/>
              <a:t>Three </a:t>
            </a:r>
            <a:r>
              <a:rPr lang="en-GB" sz="800" dirty="0" smtClean="0"/>
              <a:t>types of </a:t>
            </a:r>
            <a:r>
              <a:rPr lang="en-GB" sz="800" b="1" dirty="0" smtClean="0"/>
              <a:t>unicellular organisms </a:t>
            </a:r>
            <a:r>
              <a:rPr lang="en-GB" sz="800" dirty="0" smtClean="0"/>
              <a:t>are </a:t>
            </a:r>
            <a:r>
              <a:rPr lang="en-GB" sz="800" dirty="0" err="1" smtClean="0"/>
              <a:t>Algea</a:t>
            </a:r>
            <a:r>
              <a:rPr lang="en-GB" sz="800" dirty="0" smtClean="0"/>
              <a:t>, fungus and bacteria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dirty="0"/>
              <a:t> </a:t>
            </a:r>
            <a:r>
              <a:rPr lang="en-GB" sz="800" dirty="0" smtClean="0"/>
              <a:t>Unicellular organisms can be broken into two: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 smtClean="0"/>
              <a:t>Prokaryotes</a:t>
            </a:r>
            <a:r>
              <a:rPr lang="en-GB" sz="800" dirty="0" smtClean="0"/>
              <a:t> - (‘before life’ thought to be first organism to live on earth e.g. bacteria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 smtClean="0"/>
              <a:t>Eukaryotes</a:t>
            </a:r>
            <a:r>
              <a:rPr lang="en-GB" sz="800" dirty="0" smtClean="0"/>
              <a:t>  - contain a nucleus, surrounded by nuclear membrane, mitochondria, chloroplasts and vacuoles e.g. yeast &amp; amoeba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 smtClean="0"/>
              <a:t>Animal cells </a:t>
            </a:r>
            <a:r>
              <a:rPr lang="en-GB" sz="800" dirty="0" smtClean="0"/>
              <a:t>become</a:t>
            </a:r>
            <a:r>
              <a:rPr lang="en-GB" sz="800" b="1" dirty="0" smtClean="0"/>
              <a:t> specialised </a:t>
            </a:r>
            <a:r>
              <a:rPr lang="en-GB" sz="800" dirty="0" smtClean="0"/>
              <a:t>so they can carry out a particular job e.g. sperm cell, nerve cell, muscle cell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 smtClean="0"/>
              <a:t>Diffusion- </a:t>
            </a:r>
            <a:r>
              <a:rPr lang="en-GB" sz="800" dirty="0" smtClean="0"/>
              <a:t> a process by which substances move from an area of </a:t>
            </a:r>
            <a:r>
              <a:rPr lang="en-GB" sz="800" b="1" dirty="0" smtClean="0"/>
              <a:t>high concentration </a:t>
            </a:r>
            <a:r>
              <a:rPr lang="en-GB" sz="800" dirty="0" smtClean="0"/>
              <a:t>to one of </a:t>
            </a:r>
            <a:r>
              <a:rPr lang="en-GB" sz="800" b="1" dirty="0" smtClean="0"/>
              <a:t>low concentration </a:t>
            </a:r>
            <a:r>
              <a:rPr lang="en-GB" sz="800" dirty="0" smtClean="0"/>
              <a:t>until concentrations are </a:t>
            </a:r>
            <a:r>
              <a:rPr lang="en-GB" sz="800" b="1" dirty="0" smtClean="0"/>
              <a:t>equal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 smtClean="0"/>
              <a:t>Multicellular organisms</a:t>
            </a:r>
            <a:r>
              <a:rPr lang="en-GB" sz="800" dirty="0" smtClean="0"/>
              <a:t> </a:t>
            </a:r>
            <a:r>
              <a:rPr lang="en-US" sz="800" dirty="0" smtClean="0"/>
              <a:t>organisms </a:t>
            </a:r>
            <a:r>
              <a:rPr lang="en-US" sz="800" dirty="0"/>
              <a:t>that </a:t>
            </a:r>
            <a:r>
              <a:rPr lang="en-US" sz="800" b="1" dirty="0"/>
              <a:t>consist of more than one </a:t>
            </a:r>
            <a:r>
              <a:rPr lang="en-US" sz="800" b="1" dirty="0" smtClean="0"/>
              <a:t>cell</a:t>
            </a:r>
            <a:r>
              <a:rPr lang="en-US" sz="800" dirty="0"/>
              <a:t> </a:t>
            </a:r>
            <a:r>
              <a:rPr lang="en-US" sz="800" dirty="0" err="1" smtClean="0"/>
              <a:t>e.g</a:t>
            </a:r>
            <a:r>
              <a:rPr lang="en-US" sz="800" dirty="0" smtClean="0"/>
              <a:t> animals and land plants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dirty="0" smtClean="0"/>
              <a:t> </a:t>
            </a:r>
            <a:r>
              <a:rPr lang="en-US" sz="800" dirty="0"/>
              <a:t>Hold the microscope by the </a:t>
            </a:r>
            <a:r>
              <a:rPr lang="en-US" sz="800" b="1" dirty="0"/>
              <a:t>arm and support the base</a:t>
            </a:r>
            <a:r>
              <a:rPr lang="en-US" sz="800" dirty="0"/>
              <a:t> when </a:t>
            </a:r>
            <a:r>
              <a:rPr lang="en-US" sz="800" b="1" dirty="0"/>
              <a:t>carrying</a:t>
            </a:r>
            <a:r>
              <a:rPr lang="en-US" sz="800" dirty="0"/>
              <a:t> it </a:t>
            </a:r>
            <a:r>
              <a:rPr lang="en-US" sz="800" b="1" dirty="0"/>
              <a:t>around </a:t>
            </a:r>
            <a:r>
              <a:rPr lang="en-US" sz="800" dirty="0"/>
              <a:t>the lab. </a:t>
            </a:r>
            <a:endParaRPr lang="en-US" sz="8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 </a:t>
            </a:r>
            <a:r>
              <a:rPr lang="en-US" sz="800" b="1" dirty="0"/>
              <a:t>Eye piece lens </a:t>
            </a:r>
            <a:r>
              <a:rPr lang="en-US" sz="800" dirty="0"/>
              <a:t>– The part you look through. </a:t>
            </a:r>
            <a:endParaRPr lang="en-US" sz="8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Objective </a:t>
            </a:r>
            <a:r>
              <a:rPr lang="en-US" sz="800" b="1" dirty="0"/>
              <a:t>lens </a:t>
            </a:r>
            <a:r>
              <a:rPr lang="en-US" sz="800" dirty="0"/>
              <a:t>– Usually the light microscope has three of these and they can be used to observe the slide at different magnifications</a:t>
            </a:r>
            <a:r>
              <a:rPr lang="en-US" sz="800" dirty="0" smtClean="0"/>
              <a:t>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dirty="0" smtClean="0"/>
              <a:t> </a:t>
            </a:r>
            <a:r>
              <a:rPr lang="en-US" sz="800" b="1" dirty="0" smtClean="0"/>
              <a:t>Coarse </a:t>
            </a:r>
            <a:r>
              <a:rPr lang="en-US" sz="800" b="1" dirty="0"/>
              <a:t>adjustment screw </a:t>
            </a:r>
            <a:r>
              <a:rPr lang="en-US" sz="800" dirty="0"/>
              <a:t>– this adjusts the height of the stage, to </a:t>
            </a:r>
            <a:r>
              <a:rPr lang="en-US" sz="800" b="1" dirty="0"/>
              <a:t>help focus the image</a:t>
            </a:r>
            <a:r>
              <a:rPr lang="en-US" sz="800" dirty="0"/>
              <a:t>. </a:t>
            </a:r>
            <a:endParaRPr lang="en-US" sz="8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Fine </a:t>
            </a:r>
            <a:r>
              <a:rPr lang="en-US" sz="800" b="1" dirty="0"/>
              <a:t>adjustment screw </a:t>
            </a:r>
            <a:r>
              <a:rPr lang="en-US" sz="800" dirty="0"/>
              <a:t>– this adjusts the height </a:t>
            </a:r>
            <a:r>
              <a:rPr lang="en-US" sz="800" b="1" dirty="0"/>
              <a:t>of the stage very </a:t>
            </a:r>
            <a:r>
              <a:rPr lang="en-US" sz="800" b="1" dirty="0" smtClean="0"/>
              <a:t>slightly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Stage </a:t>
            </a:r>
            <a:r>
              <a:rPr lang="en-US" sz="800" dirty="0"/>
              <a:t>– the part of the light microscope where the slide is placed. </a:t>
            </a:r>
            <a:endParaRPr lang="en-US" sz="8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Cover </a:t>
            </a:r>
            <a:r>
              <a:rPr lang="en-US" sz="800" b="1" dirty="0"/>
              <a:t>slip </a:t>
            </a:r>
            <a:r>
              <a:rPr lang="en-US" sz="800" dirty="0"/>
              <a:t>– a </a:t>
            </a:r>
            <a:r>
              <a:rPr lang="en-US" sz="800" b="1" dirty="0"/>
              <a:t>small glass square</a:t>
            </a:r>
            <a:r>
              <a:rPr lang="en-US" sz="800" dirty="0"/>
              <a:t>, placed on top of the specimen on the microscope slide. </a:t>
            </a:r>
            <a:endParaRPr lang="en-GB" sz="8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6300510" y="4445873"/>
            <a:ext cx="2405017" cy="2333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90609" y="4507350"/>
            <a:ext cx="2132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dirty="0" smtClean="0"/>
              <a:t>Skeleton </a:t>
            </a:r>
            <a:r>
              <a:rPr lang="en-US" sz="800" dirty="0"/>
              <a:t>– bones in your body, give the body </a:t>
            </a:r>
            <a:r>
              <a:rPr lang="en-US" sz="800" b="1" dirty="0"/>
              <a:t>structure</a:t>
            </a:r>
            <a:r>
              <a:rPr lang="en-US" sz="800" dirty="0"/>
              <a:t>,</a:t>
            </a:r>
            <a:r>
              <a:rPr lang="en-US" sz="800" b="1" dirty="0"/>
              <a:t> protect </a:t>
            </a:r>
            <a:r>
              <a:rPr lang="en-US" sz="800" dirty="0"/>
              <a:t>vital organs and </a:t>
            </a:r>
            <a:r>
              <a:rPr lang="en-US" sz="800" b="1" dirty="0"/>
              <a:t>produce </a:t>
            </a:r>
            <a:r>
              <a:rPr lang="en-US" sz="800" b="1" dirty="0" smtClean="0"/>
              <a:t>blood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 Muscles move joints</a:t>
            </a:r>
            <a:r>
              <a:rPr lang="en-US" sz="800" dirty="0" smtClean="0"/>
              <a:t>, each joint needs </a:t>
            </a:r>
            <a:r>
              <a:rPr lang="en-US" sz="800" b="1" dirty="0" smtClean="0"/>
              <a:t>two muscles </a:t>
            </a:r>
            <a:r>
              <a:rPr lang="en-US" sz="800" dirty="0" smtClean="0"/>
              <a:t>to make it work, one muscle moves the joint in one direction the other muscles in the opposite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800" b="1" dirty="0" smtClean="0"/>
              <a:t>Muscles</a:t>
            </a:r>
            <a:r>
              <a:rPr lang="en-US" sz="800" dirty="0" smtClean="0"/>
              <a:t> working by </a:t>
            </a:r>
            <a:r>
              <a:rPr lang="en-US" sz="800" b="1" dirty="0" smtClean="0"/>
              <a:t>contracting </a:t>
            </a:r>
            <a:r>
              <a:rPr lang="en-US" sz="800" dirty="0" smtClean="0"/>
              <a:t>and getting shorter in length, this </a:t>
            </a:r>
            <a:r>
              <a:rPr lang="en-US" sz="800" b="1" dirty="0" smtClean="0"/>
              <a:t>pulls the bone </a:t>
            </a:r>
            <a:r>
              <a:rPr lang="en-US" sz="800" dirty="0" smtClean="0"/>
              <a:t>and </a:t>
            </a:r>
            <a:r>
              <a:rPr lang="en-US" sz="800" b="1" dirty="0" smtClean="0"/>
              <a:t>moves the joint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/>
          <a:srcRect l="10333" r="29000"/>
          <a:stretch/>
        </p:blipFill>
        <p:spPr>
          <a:xfrm>
            <a:off x="6408021" y="5844125"/>
            <a:ext cx="1042458" cy="8078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1472" y="5863156"/>
            <a:ext cx="993062" cy="8051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2843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508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tbagnall</dc:creator>
  <cp:lastModifiedBy>tbagnall</cp:lastModifiedBy>
  <cp:revision>23</cp:revision>
  <cp:lastPrinted>2019-12-05T08:53:06Z</cp:lastPrinted>
  <dcterms:created xsi:type="dcterms:W3CDTF">2019-11-21T10:37:06Z</dcterms:created>
  <dcterms:modified xsi:type="dcterms:W3CDTF">2020-09-23T06:59:03Z</dcterms:modified>
</cp:coreProperties>
</file>